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rchivo Black" charset="1" panose="020B0A03020202020B04"/>
      <p:regular r:id="rId24"/>
    </p:embeddedFont>
    <p:embeddedFont>
      <p:font typeface="Lexend Deca" charset="1" panose="00000000000000000000"/>
      <p:regular r:id="rId25"/>
    </p:embeddedFont>
    <p:embeddedFont>
      <p:font typeface="HK Grotesk Bold" charset="1" panose="00000800000000000000"/>
      <p:regular r:id="rId26"/>
    </p:embeddedFont>
    <p:embeddedFont>
      <p:font typeface="Hussar Bold" charset="1" panose="00000800000000000000"/>
      <p:regular r:id="rId31"/>
    </p:embeddedFont>
    <p:embeddedFont>
      <p:font typeface="HK Grotesk" charset="1" panose="000005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30" Target="notesSlides/notesSlide2.xml" Type="http://schemas.openxmlformats.org/officeDocument/2006/relationships/notesSlide"/><Relationship Id="rId31" Target="fonts/font31.fntdata" Type="http://schemas.openxmlformats.org/officeDocument/2006/relationships/font"/><Relationship Id="rId32" Target="notesSlides/notesSlide3.xml" Type="http://schemas.openxmlformats.org/officeDocument/2006/relationships/notesSlide"/><Relationship Id="rId33" Target="notesSlides/notesSlide4.xml" Type="http://schemas.openxmlformats.org/officeDocument/2006/relationships/notesSlide"/><Relationship Id="rId34" Target="notesSlides/notesSlide5.xml" Type="http://schemas.openxmlformats.org/officeDocument/2006/relationships/notesSlide"/><Relationship Id="rId35" Target="notesSlides/notesSlide6.xml" Type="http://schemas.openxmlformats.org/officeDocument/2006/relationships/notesSlide"/><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Wii Sports vendió 82,9 millones de copias.</a:t>
            </a:r>
          </a:p>
          <a:p>
            <a:r>
              <a:rPr lang="en-US"/>
              <a:t>vendió tanto debido a su innovador uso del control Wii Remote</a:t>
            </a:r>
          </a:p>
          <a:p>
            <a:r>
              <a:rPr lang="en-US"/>
              <a:t>Todos los juegos del gráfico son de consolas de Nintendo.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Todos los juegos de Pokémon están en el top de ventas.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ps1 sale en Japón en diciembre de 1994, y en septiembre del 1995 al resto del mundo.</a:t>
            </a:r>
          </a:p>
          <a:p>
            <a:r>
              <a:rPr lang="en-US"/>
              <a:t/>
            </a:r>
          </a:p>
          <a:p>
            <a:r>
              <a:rPr lang="en-US"/>
              <a:t>En 2006 aparecen Wii y PS3.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pódium lo forman ps2 con 160 millones, Nintendo DS con 154 millones y Nintendo Switch con 150,5 millones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Curiosamente wii vendio mas consolas que ps3, pero ps3 vendió mas juegos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el periodo donde Nintendo supera en ventas de Software  a Sony es en los años donde se juntan Wii y Nintendo DS, los dos éxitos mayores de Nintendo, y vemos que Sony se ha mantenido muy similar en el tiempo.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7.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0" y="805185"/>
            <a:ext cx="18288000" cy="8676629"/>
          </a:xfrm>
          <a:custGeom>
            <a:avLst/>
            <a:gdLst/>
            <a:ahLst/>
            <a:cxnLst/>
            <a:rect r="r" b="b" t="t" l="l"/>
            <a:pathLst>
              <a:path h="8676629" w="18288000">
                <a:moveTo>
                  <a:pt x="0" y="0"/>
                </a:moveTo>
                <a:lnTo>
                  <a:pt x="18288000" y="0"/>
                </a:lnTo>
                <a:lnTo>
                  <a:pt x="18288000" y="8676630"/>
                </a:lnTo>
                <a:lnTo>
                  <a:pt x="0" y="8676630"/>
                </a:lnTo>
                <a:lnTo>
                  <a:pt x="0" y="0"/>
                </a:lnTo>
                <a:close/>
              </a:path>
            </a:pathLst>
          </a:custGeom>
          <a:blipFill>
            <a:blip r:embed="rId3"/>
            <a:stretch>
              <a:fillRect l="0" t="-5322" r="0" b="-64"/>
            </a:stretch>
          </a:blipFill>
        </p:spPr>
      </p:sp>
      <p:sp>
        <p:nvSpPr>
          <p:cNvPr name="Freeform 4" id="4"/>
          <p:cNvSpPr/>
          <p:nvPr/>
        </p:nvSpPr>
        <p:spPr>
          <a:xfrm flipH="false" flipV="false" rot="0">
            <a:off x="8616207" y="4654092"/>
            <a:ext cx="1055586" cy="978816"/>
          </a:xfrm>
          <a:custGeom>
            <a:avLst/>
            <a:gdLst/>
            <a:ahLst/>
            <a:cxnLst/>
            <a:rect r="r" b="b" t="t" l="l"/>
            <a:pathLst>
              <a:path h="978816" w="1055586">
                <a:moveTo>
                  <a:pt x="0" y="0"/>
                </a:moveTo>
                <a:lnTo>
                  <a:pt x="1055586" y="0"/>
                </a:lnTo>
                <a:lnTo>
                  <a:pt x="1055586" y="978816"/>
                </a:lnTo>
                <a:lnTo>
                  <a:pt x="0" y="978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2828" y="9103989"/>
            <a:ext cx="17922344"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Archivo Black"/>
                <a:ea typeface="Archivo Black"/>
                <a:cs typeface="Archivo Black"/>
                <a:sym typeface="Archivo Black"/>
              </a:rPr>
              <a:t>Análisis p</a:t>
            </a:r>
            <a:r>
              <a:rPr lang="en-US" sz="3999">
                <a:solidFill>
                  <a:srgbClr val="000000"/>
                </a:solidFill>
                <a:latin typeface="Archivo Black"/>
                <a:ea typeface="Archivo Black"/>
                <a:cs typeface="Archivo Black"/>
                <a:sym typeface="Archivo Black"/>
              </a:rPr>
              <a:t>or: Eduardo José Limones Contreras</a:t>
            </a:r>
          </a:p>
        </p:txBody>
      </p:sp>
      <p:sp>
        <p:nvSpPr>
          <p:cNvPr name="TextBox 6" id="6"/>
          <p:cNvSpPr txBox="true"/>
          <p:nvPr/>
        </p:nvSpPr>
        <p:spPr>
          <a:xfrm rot="0">
            <a:off x="7697470" y="447935"/>
            <a:ext cx="2893060" cy="1717676"/>
          </a:xfrm>
          <a:prstGeom prst="rect">
            <a:avLst/>
          </a:prstGeom>
        </p:spPr>
        <p:txBody>
          <a:bodyPr anchor="t" rtlCol="false" tIns="0" lIns="0" bIns="0" rIns="0">
            <a:spAutoFit/>
          </a:bodyPr>
          <a:lstStyle/>
          <a:p>
            <a:pPr algn="ctr" marL="0" indent="0" lvl="0">
              <a:lnSpc>
                <a:spcPts val="13999"/>
              </a:lnSpc>
              <a:spcBef>
                <a:spcPct val="0"/>
              </a:spcBef>
            </a:pPr>
            <a:r>
              <a:rPr lang="en-US" sz="9999">
                <a:solidFill>
                  <a:srgbClr val="000000"/>
                </a:solidFill>
                <a:latin typeface="Archivo Black"/>
                <a:ea typeface="Archivo Black"/>
                <a:cs typeface="Archivo Black"/>
                <a:sym typeface="Archivo Black"/>
              </a:rPr>
              <a:t>EDA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Freeform 2" id="2"/>
          <p:cNvSpPr/>
          <p:nvPr/>
        </p:nvSpPr>
        <p:spPr>
          <a:xfrm flipH="false" flipV="false" rot="0">
            <a:off x="1786367" y="1299727"/>
            <a:ext cx="8096250" cy="6191250"/>
          </a:xfrm>
          <a:custGeom>
            <a:avLst/>
            <a:gdLst/>
            <a:ahLst/>
            <a:cxnLst/>
            <a:rect r="r" b="b" t="t" l="l"/>
            <a:pathLst>
              <a:path h="6191250" w="8096250">
                <a:moveTo>
                  <a:pt x="0" y="0"/>
                </a:moveTo>
                <a:lnTo>
                  <a:pt x="8096250" y="0"/>
                </a:lnTo>
                <a:lnTo>
                  <a:pt x="8096250" y="6191250"/>
                </a:lnTo>
                <a:lnTo>
                  <a:pt x="0" y="6191250"/>
                </a:lnTo>
                <a:lnTo>
                  <a:pt x="0" y="0"/>
                </a:lnTo>
                <a:close/>
              </a:path>
            </a:pathLst>
          </a:custGeom>
          <a:blipFill>
            <a:blip r:embed="rId2"/>
            <a:stretch>
              <a:fillRect l="0" t="0" r="-3314" b="-1327"/>
            </a:stretch>
          </a:blipFill>
        </p:spPr>
      </p:sp>
      <p:sp>
        <p:nvSpPr>
          <p:cNvPr name="Freeform 3" id="3"/>
          <p:cNvSpPr/>
          <p:nvPr/>
        </p:nvSpPr>
        <p:spPr>
          <a:xfrm flipH="false" flipV="false" rot="0">
            <a:off x="9882617" y="1299727"/>
            <a:ext cx="8405383" cy="6191250"/>
          </a:xfrm>
          <a:custGeom>
            <a:avLst/>
            <a:gdLst/>
            <a:ahLst/>
            <a:cxnLst/>
            <a:rect r="r" b="b" t="t" l="l"/>
            <a:pathLst>
              <a:path h="6191250" w="8405383">
                <a:moveTo>
                  <a:pt x="0" y="0"/>
                </a:moveTo>
                <a:lnTo>
                  <a:pt x="8405383" y="0"/>
                </a:lnTo>
                <a:lnTo>
                  <a:pt x="8405383" y="6191250"/>
                </a:lnTo>
                <a:lnTo>
                  <a:pt x="0" y="6191250"/>
                </a:lnTo>
                <a:lnTo>
                  <a:pt x="0" y="0"/>
                </a:lnTo>
                <a:close/>
              </a:path>
            </a:pathLst>
          </a:custGeom>
          <a:blipFill>
            <a:blip r:embed="rId3"/>
            <a:stretch>
              <a:fillRect l="0" t="-1581" r="-1250" b="-1513"/>
            </a:stretch>
          </a:blipFill>
        </p:spPr>
      </p:sp>
      <p:sp>
        <p:nvSpPr>
          <p:cNvPr name="Freeform 4" id="4"/>
          <p:cNvSpPr/>
          <p:nvPr/>
        </p:nvSpPr>
        <p:spPr>
          <a:xfrm flipH="false" flipV="false" rot="0">
            <a:off x="12940250" y="8728075"/>
            <a:ext cx="5834512" cy="1976249"/>
          </a:xfrm>
          <a:custGeom>
            <a:avLst/>
            <a:gdLst/>
            <a:ahLst/>
            <a:cxnLst/>
            <a:rect r="r" b="b" t="t" l="l"/>
            <a:pathLst>
              <a:path h="1976249" w="5834512">
                <a:moveTo>
                  <a:pt x="0" y="0"/>
                </a:moveTo>
                <a:lnTo>
                  <a:pt x="5834512" y="0"/>
                </a:lnTo>
                <a:lnTo>
                  <a:pt x="5834512" y="1976249"/>
                </a:lnTo>
                <a:lnTo>
                  <a:pt x="0" y="1976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184649" y="7817207"/>
            <a:ext cx="5103351" cy="2319898"/>
          </a:xfrm>
          <a:custGeom>
            <a:avLst/>
            <a:gdLst/>
            <a:ahLst/>
            <a:cxnLst/>
            <a:rect r="r" b="b" t="t" l="l"/>
            <a:pathLst>
              <a:path h="2319898" w="5103351">
                <a:moveTo>
                  <a:pt x="0" y="0"/>
                </a:moveTo>
                <a:lnTo>
                  <a:pt x="5103351" y="0"/>
                </a:lnTo>
                <a:lnTo>
                  <a:pt x="5103351" y="2319898"/>
                </a:lnTo>
                <a:lnTo>
                  <a:pt x="0" y="2319898"/>
                </a:lnTo>
                <a:lnTo>
                  <a:pt x="0" y="0"/>
                </a:lnTo>
                <a:close/>
              </a:path>
            </a:pathLst>
          </a:custGeom>
          <a:blipFill>
            <a:blip r:embed="rId6"/>
            <a:stretch>
              <a:fillRect l="0" t="0" r="0" b="0"/>
            </a:stretch>
          </a:blipFill>
        </p:spPr>
      </p:sp>
      <p:sp>
        <p:nvSpPr>
          <p:cNvPr name="Freeform 6" id="6"/>
          <p:cNvSpPr/>
          <p:nvPr/>
        </p:nvSpPr>
        <p:spPr>
          <a:xfrm flipH="true" flipV="false" rot="0">
            <a:off x="9378203" y="8020694"/>
            <a:ext cx="3806446" cy="2136368"/>
          </a:xfrm>
          <a:custGeom>
            <a:avLst/>
            <a:gdLst/>
            <a:ahLst/>
            <a:cxnLst/>
            <a:rect r="r" b="b" t="t" l="l"/>
            <a:pathLst>
              <a:path h="2136368" w="3806446">
                <a:moveTo>
                  <a:pt x="3806446" y="0"/>
                </a:moveTo>
                <a:lnTo>
                  <a:pt x="0" y="0"/>
                </a:lnTo>
                <a:lnTo>
                  <a:pt x="0" y="2136367"/>
                </a:lnTo>
                <a:lnTo>
                  <a:pt x="3806446" y="2136367"/>
                </a:lnTo>
                <a:lnTo>
                  <a:pt x="3806446" y="0"/>
                </a:lnTo>
                <a:close/>
              </a:path>
            </a:pathLst>
          </a:custGeom>
          <a:blipFill>
            <a:blip r:embed="rId7"/>
            <a:stretch>
              <a:fillRect l="0" t="0" r="0" b="0"/>
            </a:stretch>
          </a:blipFill>
        </p:spPr>
      </p:sp>
      <p:sp>
        <p:nvSpPr>
          <p:cNvPr name="TextBox 7" id="7"/>
          <p:cNvSpPr txBox="true"/>
          <p:nvPr/>
        </p:nvSpPr>
        <p:spPr>
          <a:xfrm rot="0">
            <a:off x="9059287" y="9388124"/>
            <a:ext cx="16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7</a:t>
            </a:r>
          </a:p>
        </p:txBody>
      </p:sp>
      <p:sp>
        <p:nvSpPr>
          <p:cNvPr name="TextBox 8" id="8"/>
          <p:cNvSpPr txBox="true"/>
          <p:nvPr/>
        </p:nvSpPr>
        <p:spPr>
          <a:xfrm rot="0">
            <a:off x="7377313" y="733425"/>
            <a:ext cx="16567559"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Lexend Deca"/>
                <a:ea typeface="Lexend Deca"/>
                <a:cs typeface="Lexend Deca"/>
                <a:sym typeface="Lexend Deca"/>
              </a:rPr>
              <a:t>GameCube vs PlayStation 2</a:t>
            </a:r>
          </a:p>
        </p:txBody>
      </p:sp>
      <p:sp>
        <p:nvSpPr>
          <p:cNvPr name="Freeform 9" id="9"/>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1071" y="0"/>
            <a:ext cx="1817438" cy="10287000"/>
            <a:chOff x="0" y="0"/>
            <a:chExt cx="2423250" cy="13716000"/>
          </a:xfrm>
        </p:grpSpPr>
        <p:grpSp>
          <p:nvGrpSpPr>
            <p:cNvPr name="Group 11" id="11"/>
            <p:cNvGrpSpPr/>
            <p:nvPr/>
          </p:nvGrpSpPr>
          <p:grpSpPr>
            <a:xfrm rot="0">
              <a:off x="1211625" y="0"/>
              <a:ext cx="1211625" cy="13716000"/>
              <a:chOff x="0" y="0"/>
              <a:chExt cx="239333" cy="2709333"/>
            </a:xfrm>
          </p:grpSpPr>
          <p:sp>
            <p:nvSpPr>
              <p:cNvPr name="Freeform 12" id="12"/>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3" id="13"/>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05813" y="0"/>
              <a:ext cx="1211625" cy="13716000"/>
              <a:chOff x="0" y="0"/>
              <a:chExt cx="239333" cy="2709333"/>
            </a:xfrm>
          </p:grpSpPr>
          <p:sp>
            <p:nvSpPr>
              <p:cNvPr name="Freeform 15" id="15"/>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a:ln cap="sq">
                <a:noFill/>
                <a:prstDash val="solid"/>
                <a:miter/>
              </a:ln>
            </p:spPr>
          </p:sp>
          <p:sp>
            <p:nvSpPr>
              <p:cNvPr name="TextBox 16" id="16"/>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0" y="0"/>
              <a:ext cx="1211625" cy="13716000"/>
              <a:chOff x="0" y="0"/>
              <a:chExt cx="239333" cy="2709333"/>
            </a:xfrm>
          </p:grpSpPr>
          <p:sp>
            <p:nvSpPr>
              <p:cNvPr name="Freeform 18" id="18"/>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C6E7F9"/>
              </a:solidFill>
            </p:spPr>
          </p:sp>
          <p:sp>
            <p:nvSpPr>
              <p:cNvPr name="TextBox 19" id="19"/>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AutoShape 20" id="20"/>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Freeform 2" id="2"/>
          <p:cNvSpPr/>
          <p:nvPr/>
        </p:nvSpPr>
        <p:spPr>
          <a:xfrm flipH="false" flipV="false" rot="0">
            <a:off x="1307888" y="1278710"/>
            <a:ext cx="8572500" cy="6935648"/>
          </a:xfrm>
          <a:custGeom>
            <a:avLst/>
            <a:gdLst/>
            <a:ahLst/>
            <a:cxnLst/>
            <a:rect r="r" b="b" t="t" l="l"/>
            <a:pathLst>
              <a:path h="6935648" w="8572500">
                <a:moveTo>
                  <a:pt x="0" y="0"/>
                </a:moveTo>
                <a:lnTo>
                  <a:pt x="8572500" y="0"/>
                </a:lnTo>
                <a:lnTo>
                  <a:pt x="8572500" y="6935648"/>
                </a:lnTo>
                <a:lnTo>
                  <a:pt x="0" y="6935648"/>
                </a:lnTo>
                <a:lnTo>
                  <a:pt x="0" y="0"/>
                </a:lnTo>
                <a:close/>
              </a:path>
            </a:pathLst>
          </a:custGeom>
          <a:blipFill>
            <a:blip r:embed="rId3"/>
            <a:stretch>
              <a:fillRect l="-215" t="0" r="-10287" b="-2436"/>
            </a:stretch>
          </a:blipFill>
        </p:spPr>
      </p:sp>
      <p:sp>
        <p:nvSpPr>
          <p:cNvPr name="Freeform 3" id="3"/>
          <p:cNvSpPr/>
          <p:nvPr/>
        </p:nvSpPr>
        <p:spPr>
          <a:xfrm flipH="false" flipV="false" rot="0">
            <a:off x="9880388" y="1699796"/>
            <a:ext cx="8572500" cy="6667500"/>
          </a:xfrm>
          <a:custGeom>
            <a:avLst/>
            <a:gdLst/>
            <a:ahLst/>
            <a:cxnLst/>
            <a:rect r="r" b="b" t="t" l="l"/>
            <a:pathLst>
              <a:path h="6667500" w="8572500">
                <a:moveTo>
                  <a:pt x="0" y="0"/>
                </a:moveTo>
                <a:lnTo>
                  <a:pt x="8572500" y="0"/>
                </a:lnTo>
                <a:lnTo>
                  <a:pt x="8572500" y="6667500"/>
                </a:lnTo>
                <a:lnTo>
                  <a:pt x="0" y="6667500"/>
                </a:lnTo>
                <a:lnTo>
                  <a:pt x="0" y="0"/>
                </a:lnTo>
                <a:close/>
              </a:path>
            </a:pathLst>
          </a:custGeom>
          <a:blipFill>
            <a:blip r:embed="rId4"/>
            <a:stretch>
              <a:fillRect l="-5298" t="-5283" r="-3884" b="0"/>
            </a:stretch>
          </a:blipFill>
        </p:spPr>
      </p:sp>
      <p:sp>
        <p:nvSpPr>
          <p:cNvPr name="Freeform 4" id="4"/>
          <p:cNvSpPr/>
          <p:nvPr/>
        </p:nvSpPr>
        <p:spPr>
          <a:xfrm flipH="true" flipV="false" rot="0">
            <a:off x="9880388" y="8022248"/>
            <a:ext cx="1820299" cy="2081009"/>
          </a:xfrm>
          <a:custGeom>
            <a:avLst/>
            <a:gdLst/>
            <a:ahLst/>
            <a:cxnLst/>
            <a:rect r="r" b="b" t="t" l="l"/>
            <a:pathLst>
              <a:path h="2081009" w="1820299">
                <a:moveTo>
                  <a:pt x="1820299" y="0"/>
                </a:moveTo>
                <a:lnTo>
                  <a:pt x="0" y="0"/>
                </a:lnTo>
                <a:lnTo>
                  <a:pt x="0" y="2081009"/>
                </a:lnTo>
                <a:lnTo>
                  <a:pt x="1820299" y="2081009"/>
                </a:lnTo>
                <a:lnTo>
                  <a:pt x="1820299" y="0"/>
                </a:lnTo>
                <a:close/>
              </a:path>
            </a:pathLst>
          </a:custGeom>
          <a:blipFill>
            <a:blip r:embed="rId5"/>
            <a:stretch>
              <a:fillRect l="-7161" t="0" r="-7161" b="0"/>
            </a:stretch>
          </a:blipFill>
        </p:spPr>
      </p:sp>
      <p:sp>
        <p:nvSpPr>
          <p:cNvPr name="TextBox 5" id="5"/>
          <p:cNvSpPr txBox="true"/>
          <p:nvPr/>
        </p:nvSpPr>
        <p:spPr>
          <a:xfrm rot="0">
            <a:off x="8654850" y="9347164"/>
            <a:ext cx="16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8</a:t>
            </a:r>
          </a:p>
        </p:txBody>
      </p:sp>
      <p:sp>
        <p:nvSpPr>
          <p:cNvPr name="Freeform 6" id="6"/>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314071" y="754835"/>
            <a:ext cx="16567559"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Lexend Deca"/>
                <a:ea typeface="Lexend Deca"/>
                <a:cs typeface="Lexend Deca"/>
                <a:sym typeface="Lexend Deca"/>
              </a:rPr>
              <a:t>Wii vs PlayStation 3</a:t>
            </a:r>
          </a:p>
        </p:txBody>
      </p:sp>
      <p:sp>
        <p:nvSpPr>
          <p:cNvPr name="Freeform 8" id="8"/>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998342" y="7838505"/>
            <a:ext cx="1623148" cy="2448495"/>
          </a:xfrm>
          <a:custGeom>
            <a:avLst/>
            <a:gdLst/>
            <a:ahLst/>
            <a:cxnLst/>
            <a:rect r="r" b="b" t="t" l="l"/>
            <a:pathLst>
              <a:path h="2448495" w="1623148">
                <a:moveTo>
                  <a:pt x="0" y="0"/>
                </a:moveTo>
                <a:lnTo>
                  <a:pt x="1623149" y="0"/>
                </a:lnTo>
                <a:lnTo>
                  <a:pt x="1623149" y="2448495"/>
                </a:lnTo>
                <a:lnTo>
                  <a:pt x="0" y="2448495"/>
                </a:lnTo>
                <a:lnTo>
                  <a:pt x="0" y="0"/>
                </a:lnTo>
                <a:close/>
              </a:path>
            </a:pathLst>
          </a:custGeom>
          <a:blipFill>
            <a:blip r:embed="rId8"/>
            <a:stretch>
              <a:fillRect l="0" t="0" r="0" b="0"/>
            </a:stretch>
          </a:blipFill>
        </p:spPr>
      </p:sp>
      <p:grpSp>
        <p:nvGrpSpPr>
          <p:cNvPr name="Group 10" id="10"/>
          <p:cNvGrpSpPr/>
          <p:nvPr/>
        </p:nvGrpSpPr>
        <p:grpSpPr>
          <a:xfrm rot="0">
            <a:off x="-31071" y="0"/>
            <a:ext cx="1817438" cy="10287000"/>
            <a:chOff x="0" y="0"/>
            <a:chExt cx="2423250" cy="13716000"/>
          </a:xfrm>
        </p:grpSpPr>
        <p:grpSp>
          <p:nvGrpSpPr>
            <p:cNvPr name="Group 11" id="11"/>
            <p:cNvGrpSpPr/>
            <p:nvPr/>
          </p:nvGrpSpPr>
          <p:grpSpPr>
            <a:xfrm rot="0">
              <a:off x="1211625" y="0"/>
              <a:ext cx="1211625" cy="13716000"/>
              <a:chOff x="0" y="0"/>
              <a:chExt cx="239333" cy="2709333"/>
            </a:xfrm>
          </p:grpSpPr>
          <p:sp>
            <p:nvSpPr>
              <p:cNvPr name="Freeform 12" id="12"/>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3" id="13"/>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05813" y="0"/>
              <a:ext cx="1211625" cy="13716000"/>
              <a:chOff x="0" y="0"/>
              <a:chExt cx="239333" cy="2709333"/>
            </a:xfrm>
          </p:grpSpPr>
          <p:sp>
            <p:nvSpPr>
              <p:cNvPr name="Freeform 15" id="15"/>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94CBE2"/>
              </a:solidFill>
              <a:ln cap="sq">
                <a:noFill/>
                <a:prstDash val="solid"/>
                <a:miter/>
              </a:ln>
            </p:spPr>
          </p:sp>
          <p:sp>
            <p:nvSpPr>
              <p:cNvPr name="TextBox 16" id="16"/>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0" y="0"/>
              <a:ext cx="1211625" cy="13716000"/>
              <a:chOff x="0" y="0"/>
              <a:chExt cx="239333" cy="2709333"/>
            </a:xfrm>
          </p:grpSpPr>
          <p:sp>
            <p:nvSpPr>
              <p:cNvPr name="Freeform 18" id="18"/>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p:spPr>
          </p:sp>
          <p:sp>
            <p:nvSpPr>
              <p:cNvPr name="TextBox 19" id="19"/>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AutoShape 20" id="20"/>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Freeform 2" id="2"/>
          <p:cNvSpPr/>
          <p:nvPr/>
        </p:nvSpPr>
        <p:spPr>
          <a:xfrm flipH="false" flipV="false" rot="0">
            <a:off x="1786367" y="1266128"/>
            <a:ext cx="8096250" cy="6928209"/>
          </a:xfrm>
          <a:custGeom>
            <a:avLst/>
            <a:gdLst/>
            <a:ahLst/>
            <a:cxnLst/>
            <a:rect r="r" b="b" t="t" l="l"/>
            <a:pathLst>
              <a:path h="6928209" w="8096250">
                <a:moveTo>
                  <a:pt x="0" y="0"/>
                </a:moveTo>
                <a:lnTo>
                  <a:pt x="8096250" y="0"/>
                </a:lnTo>
                <a:lnTo>
                  <a:pt x="8096250" y="6928208"/>
                </a:lnTo>
                <a:lnTo>
                  <a:pt x="0" y="6928208"/>
                </a:lnTo>
                <a:lnTo>
                  <a:pt x="0" y="0"/>
                </a:lnTo>
                <a:close/>
              </a:path>
            </a:pathLst>
          </a:custGeom>
          <a:blipFill>
            <a:blip r:embed="rId2"/>
            <a:stretch>
              <a:fillRect l="-1797" t="0" r="-13418" b="-980"/>
            </a:stretch>
          </a:blipFill>
        </p:spPr>
      </p:sp>
      <p:sp>
        <p:nvSpPr>
          <p:cNvPr name="Freeform 3" id="3"/>
          <p:cNvSpPr/>
          <p:nvPr/>
        </p:nvSpPr>
        <p:spPr>
          <a:xfrm flipH="false" flipV="false" rot="0">
            <a:off x="10191750" y="1450787"/>
            <a:ext cx="8096250" cy="6558890"/>
          </a:xfrm>
          <a:custGeom>
            <a:avLst/>
            <a:gdLst/>
            <a:ahLst/>
            <a:cxnLst/>
            <a:rect r="r" b="b" t="t" l="l"/>
            <a:pathLst>
              <a:path h="6558890" w="8096250">
                <a:moveTo>
                  <a:pt x="0" y="0"/>
                </a:moveTo>
                <a:lnTo>
                  <a:pt x="8096250" y="0"/>
                </a:lnTo>
                <a:lnTo>
                  <a:pt x="8096250" y="6558890"/>
                </a:lnTo>
                <a:lnTo>
                  <a:pt x="0" y="6558890"/>
                </a:lnTo>
                <a:lnTo>
                  <a:pt x="0" y="0"/>
                </a:lnTo>
                <a:close/>
              </a:path>
            </a:pathLst>
          </a:custGeom>
          <a:blipFill>
            <a:blip r:embed="rId3"/>
            <a:stretch>
              <a:fillRect l="-5443" t="-3090" r="-10063" b="-3845"/>
            </a:stretch>
          </a:blipFill>
        </p:spPr>
      </p:sp>
      <p:sp>
        <p:nvSpPr>
          <p:cNvPr name="Freeform 4" id="4"/>
          <p:cNvSpPr/>
          <p:nvPr/>
        </p:nvSpPr>
        <p:spPr>
          <a:xfrm flipH="false" flipV="false" rot="0">
            <a:off x="12940250" y="8728075"/>
            <a:ext cx="5834512" cy="1976249"/>
          </a:xfrm>
          <a:custGeom>
            <a:avLst/>
            <a:gdLst/>
            <a:ahLst/>
            <a:cxnLst/>
            <a:rect r="r" b="b" t="t" l="l"/>
            <a:pathLst>
              <a:path h="1976249" w="5834512">
                <a:moveTo>
                  <a:pt x="0" y="0"/>
                </a:moveTo>
                <a:lnTo>
                  <a:pt x="5834512" y="0"/>
                </a:lnTo>
                <a:lnTo>
                  <a:pt x="5834512" y="1976249"/>
                </a:lnTo>
                <a:lnTo>
                  <a:pt x="0" y="1976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723506" y="8085048"/>
            <a:ext cx="4104114" cy="2052057"/>
          </a:xfrm>
          <a:custGeom>
            <a:avLst/>
            <a:gdLst/>
            <a:ahLst/>
            <a:cxnLst/>
            <a:rect r="r" b="b" t="t" l="l"/>
            <a:pathLst>
              <a:path h="2052057" w="4104114">
                <a:moveTo>
                  <a:pt x="0" y="0"/>
                </a:moveTo>
                <a:lnTo>
                  <a:pt x="4104114" y="0"/>
                </a:lnTo>
                <a:lnTo>
                  <a:pt x="4104114" y="2052057"/>
                </a:lnTo>
                <a:lnTo>
                  <a:pt x="0" y="2052057"/>
                </a:lnTo>
                <a:lnTo>
                  <a:pt x="0" y="0"/>
                </a:lnTo>
                <a:close/>
              </a:path>
            </a:pathLst>
          </a:custGeom>
          <a:blipFill>
            <a:blip r:embed="rId6"/>
            <a:stretch>
              <a:fillRect l="0" t="0" r="0" b="0"/>
            </a:stretch>
          </a:blipFill>
        </p:spPr>
      </p:sp>
      <p:sp>
        <p:nvSpPr>
          <p:cNvPr name="Freeform 6" id="6"/>
          <p:cNvSpPr/>
          <p:nvPr/>
        </p:nvSpPr>
        <p:spPr>
          <a:xfrm flipH="true" flipV="false" rot="0">
            <a:off x="9455462" y="8009677"/>
            <a:ext cx="4012526" cy="1936044"/>
          </a:xfrm>
          <a:custGeom>
            <a:avLst/>
            <a:gdLst/>
            <a:ahLst/>
            <a:cxnLst/>
            <a:rect r="r" b="b" t="t" l="l"/>
            <a:pathLst>
              <a:path h="1936044" w="4012526">
                <a:moveTo>
                  <a:pt x="4012525" y="0"/>
                </a:moveTo>
                <a:lnTo>
                  <a:pt x="0" y="0"/>
                </a:lnTo>
                <a:lnTo>
                  <a:pt x="0" y="1936044"/>
                </a:lnTo>
                <a:lnTo>
                  <a:pt x="4012525" y="1936044"/>
                </a:lnTo>
                <a:lnTo>
                  <a:pt x="4012525" y="0"/>
                </a:lnTo>
                <a:close/>
              </a:path>
            </a:pathLst>
          </a:custGeom>
          <a:blipFill>
            <a:blip r:embed="rId7"/>
            <a:stretch>
              <a:fillRect l="0" t="0" r="0" b="0"/>
            </a:stretch>
          </a:blipFill>
        </p:spPr>
      </p:sp>
      <p:sp>
        <p:nvSpPr>
          <p:cNvPr name="TextBox 7" id="7"/>
          <p:cNvSpPr txBox="true"/>
          <p:nvPr/>
        </p:nvSpPr>
        <p:spPr>
          <a:xfrm rot="0">
            <a:off x="8851721" y="9347164"/>
            <a:ext cx="16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9</a:t>
            </a:r>
          </a:p>
        </p:txBody>
      </p:sp>
      <p:sp>
        <p:nvSpPr>
          <p:cNvPr name="TextBox 8" id="8"/>
          <p:cNvSpPr txBox="true"/>
          <p:nvPr/>
        </p:nvSpPr>
        <p:spPr>
          <a:xfrm rot="0">
            <a:off x="8314071" y="742253"/>
            <a:ext cx="16567559"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Lexend Deca"/>
                <a:ea typeface="Lexend Deca"/>
                <a:cs typeface="Lexend Deca"/>
                <a:sym typeface="Lexend Deca"/>
              </a:rPr>
              <a:t>WiiU vs PlayStation 4</a:t>
            </a:r>
          </a:p>
        </p:txBody>
      </p:sp>
      <p:sp>
        <p:nvSpPr>
          <p:cNvPr name="Freeform 9" id="9"/>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1071" y="0"/>
            <a:ext cx="1817438" cy="10287000"/>
            <a:chOff x="0" y="0"/>
            <a:chExt cx="2423250" cy="13716000"/>
          </a:xfrm>
        </p:grpSpPr>
        <p:grpSp>
          <p:nvGrpSpPr>
            <p:cNvPr name="Group 11" id="11"/>
            <p:cNvGrpSpPr/>
            <p:nvPr/>
          </p:nvGrpSpPr>
          <p:grpSpPr>
            <a:xfrm rot="0">
              <a:off x="1211625" y="0"/>
              <a:ext cx="1211625" cy="13716000"/>
              <a:chOff x="0" y="0"/>
              <a:chExt cx="239333" cy="2709333"/>
            </a:xfrm>
          </p:grpSpPr>
          <p:sp>
            <p:nvSpPr>
              <p:cNvPr name="Freeform 12" id="12"/>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3" id="13"/>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05813" y="0"/>
              <a:ext cx="1211625" cy="13716000"/>
              <a:chOff x="0" y="0"/>
              <a:chExt cx="239333" cy="2709333"/>
            </a:xfrm>
          </p:grpSpPr>
          <p:sp>
            <p:nvSpPr>
              <p:cNvPr name="Freeform 15" id="15"/>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a:ln cap="sq">
                <a:noFill/>
                <a:prstDash val="solid"/>
                <a:miter/>
              </a:ln>
            </p:spPr>
          </p:sp>
          <p:sp>
            <p:nvSpPr>
              <p:cNvPr name="TextBox 16" id="16"/>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0" y="0"/>
              <a:ext cx="1211625" cy="13716000"/>
              <a:chOff x="0" y="0"/>
              <a:chExt cx="239333" cy="2709333"/>
            </a:xfrm>
          </p:grpSpPr>
          <p:sp>
            <p:nvSpPr>
              <p:cNvPr name="Freeform 18" id="18"/>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C6E7F9"/>
              </a:solidFill>
            </p:spPr>
          </p:sp>
          <p:sp>
            <p:nvSpPr>
              <p:cNvPr name="TextBox 19" id="19"/>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AutoShape 20" id="20"/>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Freeform 2" id="2"/>
          <p:cNvSpPr/>
          <p:nvPr/>
        </p:nvSpPr>
        <p:spPr>
          <a:xfrm flipH="false" flipV="false" rot="0">
            <a:off x="10183958" y="1857558"/>
            <a:ext cx="8096250" cy="6433965"/>
          </a:xfrm>
          <a:custGeom>
            <a:avLst/>
            <a:gdLst/>
            <a:ahLst/>
            <a:cxnLst/>
            <a:rect r="r" b="b" t="t" l="l"/>
            <a:pathLst>
              <a:path h="6433965" w="8096250">
                <a:moveTo>
                  <a:pt x="0" y="0"/>
                </a:moveTo>
                <a:lnTo>
                  <a:pt x="8096250" y="0"/>
                </a:lnTo>
                <a:lnTo>
                  <a:pt x="8096250" y="6433964"/>
                </a:lnTo>
                <a:lnTo>
                  <a:pt x="0" y="6433964"/>
                </a:lnTo>
                <a:lnTo>
                  <a:pt x="0" y="0"/>
                </a:lnTo>
                <a:close/>
              </a:path>
            </a:pathLst>
          </a:custGeom>
          <a:blipFill>
            <a:blip r:embed="rId2"/>
            <a:stretch>
              <a:fillRect l="0" t="-5593" r="-13617" b="-1635"/>
            </a:stretch>
          </a:blipFill>
        </p:spPr>
      </p:sp>
      <p:sp>
        <p:nvSpPr>
          <p:cNvPr name="Freeform 3" id="3"/>
          <p:cNvSpPr/>
          <p:nvPr/>
        </p:nvSpPr>
        <p:spPr>
          <a:xfrm flipH="false" flipV="false" rot="0">
            <a:off x="1786367" y="1481598"/>
            <a:ext cx="8096250" cy="6809925"/>
          </a:xfrm>
          <a:custGeom>
            <a:avLst/>
            <a:gdLst/>
            <a:ahLst/>
            <a:cxnLst/>
            <a:rect r="r" b="b" t="t" l="l"/>
            <a:pathLst>
              <a:path h="6809925" w="8096250">
                <a:moveTo>
                  <a:pt x="0" y="0"/>
                </a:moveTo>
                <a:lnTo>
                  <a:pt x="8096250" y="0"/>
                </a:lnTo>
                <a:lnTo>
                  <a:pt x="8096250" y="6809924"/>
                </a:lnTo>
                <a:lnTo>
                  <a:pt x="0" y="6809924"/>
                </a:lnTo>
                <a:lnTo>
                  <a:pt x="0" y="0"/>
                </a:lnTo>
                <a:close/>
              </a:path>
            </a:pathLst>
          </a:custGeom>
          <a:blipFill>
            <a:blip r:embed="rId3"/>
            <a:stretch>
              <a:fillRect l="0" t="0" r="-14288" b="-1907"/>
            </a:stretch>
          </a:blipFill>
          <a:ln cap="sq">
            <a:noFill/>
            <a:prstDash val="solid"/>
            <a:miter/>
          </a:ln>
        </p:spPr>
      </p:sp>
      <p:sp>
        <p:nvSpPr>
          <p:cNvPr name="Freeform 4" id="4"/>
          <p:cNvSpPr/>
          <p:nvPr/>
        </p:nvSpPr>
        <p:spPr>
          <a:xfrm flipH="false" flipV="false" rot="0">
            <a:off x="12940250" y="8728075"/>
            <a:ext cx="5834512" cy="1976249"/>
          </a:xfrm>
          <a:custGeom>
            <a:avLst/>
            <a:gdLst/>
            <a:ahLst/>
            <a:cxnLst/>
            <a:rect r="r" b="b" t="t" l="l"/>
            <a:pathLst>
              <a:path h="1976249" w="5834512">
                <a:moveTo>
                  <a:pt x="0" y="0"/>
                </a:moveTo>
                <a:lnTo>
                  <a:pt x="5834512" y="0"/>
                </a:lnTo>
                <a:lnTo>
                  <a:pt x="5834512" y="1976249"/>
                </a:lnTo>
                <a:lnTo>
                  <a:pt x="0" y="1976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252948">
            <a:off x="14430055" y="8285350"/>
            <a:ext cx="2854903" cy="1620157"/>
          </a:xfrm>
          <a:custGeom>
            <a:avLst/>
            <a:gdLst/>
            <a:ahLst/>
            <a:cxnLst/>
            <a:rect r="r" b="b" t="t" l="l"/>
            <a:pathLst>
              <a:path h="1620157" w="2854903">
                <a:moveTo>
                  <a:pt x="0" y="0"/>
                </a:moveTo>
                <a:lnTo>
                  <a:pt x="2854903" y="0"/>
                </a:lnTo>
                <a:lnTo>
                  <a:pt x="2854903" y="1620157"/>
                </a:lnTo>
                <a:lnTo>
                  <a:pt x="0" y="1620157"/>
                </a:lnTo>
                <a:lnTo>
                  <a:pt x="0" y="0"/>
                </a:lnTo>
                <a:close/>
              </a:path>
            </a:pathLst>
          </a:custGeom>
          <a:blipFill>
            <a:blip r:embed="rId6"/>
            <a:stretch>
              <a:fillRect l="0" t="0" r="0" b="0"/>
            </a:stretch>
          </a:blipFill>
        </p:spPr>
      </p:sp>
      <p:sp>
        <p:nvSpPr>
          <p:cNvPr name="Freeform 6" id="6"/>
          <p:cNvSpPr/>
          <p:nvPr/>
        </p:nvSpPr>
        <p:spPr>
          <a:xfrm flipH="false" flipV="false" rot="0">
            <a:off x="13754065" y="8542601"/>
            <a:ext cx="2862603" cy="1744399"/>
          </a:xfrm>
          <a:custGeom>
            <a:avLst/>
            <a:gdLst/>
            <a:ahLst/>
            <a:cxnLst/>
            <a:rect r="r" b="b" t="t" l="l"/>
            <a:pathLst>
              <a:path h="1744399" w="2862603">
                <a:moveTo>
                  <a:pt x="0" y="0"/>
                </a:moveTo>
                <a:lnTo>
                  <a:pt x="2862602" y="0"/>
                </a:lnTo>
                <a:lnTo>
                  <a:pt x="2862602" y="1744399"/>
                </a:lnTo>
                <a:lnTo>
                  <a:pt x="0" y="1744399"/>
                </a:lnTo>
                <a:lnTo>
                  <a:pt x="0" y="0"/>
                </a:lnTo>
                <a:close/>
              </a:path>
            </a:pathLst>
          </a:custGeom>
          <a:blipFill>
            <a:blip r:embed="rId7"/>
            <a:stretch>
              <a:fillRect l="0" t="0" r="0" b="0"/>
            </a:stretch>
          </a:blipFill>
        </p:spPr>
      </p:sp>
      <p:sp>
        <p:nvSpPr>
          <p:cNvPr name="Freeform 7" id="7"/>
          <p:cNvSpPr/>
          <p:nvPr/>
        </p:nvSpPr>
        <p:spPr>
          <a:xfrm flipH="false" flipV="false" rot="358420">
            <a:off x="11334497" y="8210653"/>
            <a:ext cx="2323849" cy="1960747"/>
          </a:xfrm>
          <a:custGeom>
            <a:avLst/>
            <a:gdLst/>
            <a:ahLst/>
            <a:cxnLst/>
            <a:rect r="r" b="b" t="t" l="l"/>
            <a:pathLst>
              <a:path h="1960747" w="2323849">
                <a:moveTo>
                  <a:pt x="0" y="0"/>
                </a:moveTo>
                <a:lnTo>
                  <a:pt x="2323848" y="0"/>
                </a:lnTo>
                <a:lnTo>
                  <a:pt x="2323848" y="1960747"/>
                </a:lnTo>
                <a:lnTo>
                  <a:pt x="0" y="1960747"/>
                </a:lnTo>
                <a:lnTo>
                  <a:pt x="0" y="0"/>
                </a:lnTo>
                <a:close/>
              </a:path>
            </a:pathLst>
          </a:custGeom>
          <a:blipFill>
            <a:blip r:embed="rId8"/>
            <a:stretch>
              <a:fillRect l="0" t="0" r="0" b="0"/>
            </a:stretch>
          </a:blipFill>
        </p:spPr>
      </p:sp>
      <p:sp>
        <p:nvSpPr>
          <p:cNvPr name="Freeform 8" id="8"/>
          <p:cNvSpPr/>
          <p:nvPr/>
        </p:nvSpPr>
        <p:spPr>
          <a:xfrm flipH="true" flipV="false" rot="0">
            <a:off x="9144000" y="8033741"/>
            <a:ext cx="2347963" cy="2123375"/>
          </a:xfrm>
          <a:custGeom>
            <a:avLst/>
            <a:gdLst/>
            <a:ahLst/>
            <a:cxnLst/>
            <a:rect r="r" b="b" t="t" l="l"/>
            <a:pathLst>
              <a:path h="2123375" w="2347963">
                <a:moveTo>
                  <a:pt x="2347963" y="0"/>
                </a:moveTo>
                <a:lnTo>
                  <a:pt x="0" y="0"/>
                </a:lnTo>
                <a:lnTo>
                  <a:pt x="0" y="2123375"/>
                </a:lnTo>
                <a:lnTo>
                  <a:pt x="2347963" y="2123375"/>
                </a:lnTo>
                <a:lnTo>
                  <a:pt x="2347963" y="0"/>
                </a:lnTo>
                <a:close/>
              </a:path>
            </a:pathLst>
          </a:custGeom>
          <a:blipFill>
            <a:blip r:embed="rId9"/>
            <a:stretch>
              <a:fillRect l="0" t="0" r="0" b="0"/>
            </a:stretch>
          </a:blipFill>
        </p:spPr>
      </p:sp>
      <p:sp>
        <p:nvSpPr>
          <p:cNvPr name="TextBox 9" id="9"/>
          <p:cNvSpPr txBox="true"/>
          <p:nvPr/>
        </p:nvSpPr>
        <p:spPr>
          <a:xfrm rot="0">
            <a:off x="1897331" y="358704"/>
            <a:ext cx="15585638" cy="523875"/>
          </a:xfrm>
          <a:prstGeom prst="rect">
            <a:avLst/>
          </a:prstGeom>
        </p:spPr>
        <p:txBody>
          <a:bodyPr anchor="t" rtlCol="false" tIns="0" lIns="0" bIns="0" rIns="0">
            <a:spAutoFit/>
          </a:bodyPr>
          <a:lstStyle/>
          <a:p>
            <a:pPr algn="l" marL="0" indent="0" lvl="0">
              <a:lnSpc>
                <a:spcPts val="4200"/>
              </a:lnSpc>
              <a:spcBef>
                <a:spcPct val="0"/>
              </a:spcBef>
            </a:pPr>
            <a:r>
              <a:rPr lang="en-US" sz="3000" strike="noStrike" u="none">
                <a:solidFill>
                  <a:srgbClr val="F6F9F9"/>
                </a:solidFill>
                <a:latin typeface="Lexend Deca"/>
                <a:ea typeface="Lexend Deca"/>
                <a:cs typeface="Lexend Deca"/>
                <a:sym typeface="Lexend Deca"/>
              </a:rPr>
              <a:t>Hipótesis: Las consolas portátiles de Nintendo van a ganar sobre las de PlayStation </a:t>
            </a:r>
          </a:p>
        </p:txBody>
      </p:sp>
      <p:sp>
        <p:nvSpPr>
          <p:cNvPr name="TextBox 10" id="10"/>
          <p:cNvSpPr txBox="true"/>
          <p:nvPr/>
        </p:nvSpPr>
        <p:spPr>
          <a:xfrm rot="0">
            <a:off x="8570137" y="9367176"/>
            <a:ext cx="33885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10</a:t>
            </a:r>
          </a:p>
        </p:txBody>
      </p:sp>
      <p:sp>
        <p:nvSpPr>
          <p:cNvPr name="TextBox 11" id="11"/>
          <p:cNvSpPr txBox="true"/>
          <p:nvPr/>
        </p:nvSpPr>
        <p:spPr>
          <a:xfrm rot="0">
            <a:off x="8570137" y="1135119"/>
            <a:ext cx="16567559" cy="4222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Lexend Deca"/>
                <a:ea typeface="Lexend Deca"/>
                <a:cs typeface="Lexend Deca"/>
                <a:sym typeface="Lexend Deca"/>
              </a:rPr>
              <a:t>DS / 3DS vs PSP / PS VITA</a:t>
            </a:r>
          </a:p>
        </p:txBody>
      </p:sp>
      <p:sp>
        <p:nvSpPr>
          <p:cNvPr name="AutoShape 12" id="12"/>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grpSp>
        <p:nvGrpSpPr>
          <p:cNvPr name="Group 13" id="13"/>
          <p:cNvGrpSpPr/>
          <p:nvPr/>
        </p:nvGrpSpPr>
        <p:grpSpPr>
          <a:xfrm rot="0">
            <a:off x="-31071" y="0"/>
            <a:ext cx="1817438" cy="10287000"/>
            <a:chOff x="0" y="0"/>
            <a:chExt cx="2423250" cy="13716000"/>
          </a:xfrm>
        </p:grpSpPr>
        <p:grpSp>
          <p:nvGrpSpPr>
            <p:cNvPr name="Group 14" id="14"/>
            <p:cNvGrpSpPr/>
            <p:nvPr/>
          </p:nvGrpSpPr>
          <p:grpSpPr>
            <a:xfrm rot="0">
              <a:off x="1211625" y="0"/>
              <a:ext cx="1211625" cy="13716000"/>
              <a:chOff x="0" y="0"/>
              <a:chExt cx="239333" cy="2709333"/>
            </a:xfrm>
          </p:grpSpPr>
          <p:sp>
            <p:nvSpPr>
              <p:cNvPr name="Freeform 15" id="15"/>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6" id="16"/>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05813" y="0"/>
              <a:ext cx="1211625" cy="13716000"/>
              <a:chOff x="0" y="0"/>
              <a:chExt cx="239333" cy="2709333"/>
            </a:xfrm>
          </p:grpSpPr>
          <p:sp>
            <p:nvSpPr>
              <p:cNvPr name="Freeform 18" id="18"/>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94CBE2"/>
              </a:solidFill>
              <a:ln cap="sq">
                <a:noFill/>
                <a:prstDash val="solid"/>
                <a:miter/>
              </a:ln>
            </p:spPr>
          </p:sp>
          <p:sp>
            <p:nvSpPr>
              <p:cNvPr name="TextBox 19" id="19"/>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0" y="0"/>
              <a:ext cx="1211625" cy="13716000"/>
              <a:chOff x="0" y="0"/>
              <a:chExt cx="239333" cy="2709333"/>
            </a:xfrm>
          </p:grpSpPr>
          <p:sp>
            <p:nvSpPr>
              <p:cNvPr name="Freeform 21" id="21"/>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p:spPr>
          </p:sp>
          <p:sp>
            <p:nvSpPr>
              <p:cNvPr name="TextBox 22" id="22"/>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71" y="0"/>
            <a:ext cx="1817438" cy="10287000"/>
            <a:chOff x="0" y="0"/>
            <a:chExt cx="2423250" cy="13716000"/>
          </a:xfrm>
        </p:grpSpPr>
        <p:grpSp>
          <p:nvGrpSpPr>
            <p:cNvPr name="Group 3" id="3"/>
            <p:cNvGrpSpPr/>
            <p:nvPr/>
          </p:nvGrpSpPr>
          <p:grpSpPr>
            <a:xfrm rot="0">
              <a:off x="1211625" y="0"/>
              <a:ext cx="1211625" cy="13716000"/>
              <a:chOff x="0" y="0"/>
              <a:chExt cx="239333" cy="2709333"/>
            </a:xfrm>
          </p:grpSpPr>
          <p:sp>
            <p:nvSpPr>
              <p:cNvPr name="Freeform 4" id="4"/>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5" id="5"/>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5813" y="0"/>
              <a:ext cx="1211625" cy="13716000"/>
              <a:chOff x="0" y="0"/>
              <a:chExt cx="239333" cy="2709333"/>
            </a:xfrm>
          </p:grpSpPr>
          <p:sp>
            <p:nvSpPr>
              <p:cNvPr name="Freeform 7" id="7"/>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a:ln cap="sq">
                <a:noFill/>
                <a:prstDash val="solid"/>
                <a:miter/>
              </a:ln>
            </p:spPr>
          </p:sp>
          <p:sp>
            <p:nvSpPr>
              <p:cNvPr name="TextBox 8" id="8"/>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0" y="0"/>
              <a:ext cx="1211625" cy="13716000"/>
              <a:chOff x="0" y="0"/>
              <a:chExt cx="239333" cy="2709333"/>
            </a:xfrm>
          </p:grpSpPr>
          <p:sp>
            <p:nvSpPr>
              <p:cNvPr name="Freeform 10" id="10"/>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C6E7F9"/>
              </a:solidFill>
            </p:spPr>
          </p:sp>
          <p:sp>
            <p:nvSpPr>
              <p:cNvPr name="TextBox 11" id="11"/>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534594" y="2262854"/>
            <a:ext cx="6922777" cy="7263241"/>
          </a:xfrm>
          <a:custGeom>
            <a:avLst/>
            <a:gdLst/>
            <a:ahLst/>
            <a:cxnLst/>
            <a:rect r="r" b="b" t="t" l="l"/>
            <a:pathLst>
              <a:path h="7263241" w="6922777">
                <a:moveTo>
                  <a:pt x="0" y="0"/>
                </a:moveTo>
                <a:lnTo>
                  <a:pt x="6922777" y="0"/>
                </a:lnTo>
                <a:lnTo>
                  <a:pt x="6922777" y="7263241"/>
                </a:lnTo>
                <a:lnTo>
                  <a:pt x="0" y="7263241"/>
                </a:lnTo>
                <a:lnTo>
                  <a:pt x="0" y="0"/>
                </a:lnTo>
                <a:close/>
              </a:path>
            </a:pathLst>
          </a:custGeom>
          <a:blipFill>
            <a:blip r:embed="rId4"/>
            <a:stretch>
              <a:fillRect l="-2459" t="0" r="-2459" b="0"/>
            </a:stretch>
          </a:blipFill>
        </p:spPr>
      </p:sp>
      <p:sp>
        <p:nvSpPr>
          <p:cNvPr name="TextBox 15" id="15"/>
          <p:cNvSpPr txBox="true"/>
          <p:nvPr/>
        </p:nvSpPr>
        <p:spPr>
          <a:xfrm rot="0">
            <a:off x="2160726" y="555578"/>
            <a:ext cx="10405166" cy="2230346"/>
          </a:xfrm>
          <a:prstGeom prst="rect">
            <a:avLst/>
          </a:prstGeom>
        </p:spPr>
        <p:txBody>
          <a:bodyPr anchor="t" rtlCol="false" tIns="0" lIns="0" bIns="0" rIns="0">
            <a:spAutoFit/>
          </a:bodyPr>
          <a:lstStyle/>
          <a:p>
            <a:pPr algn="l">
              <a:lnSpc>
                <a:spcPts val="8589"/>
              </a:lnSpc>
            </a:pPr>
            <a:r>
              <a:rPr lang="en-US" sz="8855">
                <a:solidFill>
                  <a:srgbClr val="000000"/>
                </a:solidFill>
                <a:latin typeface="Lexend Deca"/>
                <a:ea typeface="Lexend Deca"/>
                <a:cs typeface="Lexend Deca"/>
                <a:sym typeface="Lexend Deca"/>
              </a:rPr>
              <a:t>CONCLUSIONES FINALES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7815" y="967897"/>
            <a:ext cx="15532370" cy="8290403"/>
          </a:xfrm>
          <a:custGeom>
            <a:avLst/>
            <a:gdLst/>
            <a:ahLst/>
            <a:cxnLst/>
            <a:rect r="r" b="b" t="t" l="l"/>
            <a:pathLst>
              <a:path h="8290403" w="15532370">
                <a:moveTo>
                  <a:pt x="0" y="0"/>
                </a:moveTo>
                <a:lnTo>
                  <a:pt x="15532370" y="0"/>
                </a:lnTo>
                <a:lnTo>
                  <a:pt x="15532370" y="8290403"/>
                </a:lnTo>
                <a:lnTo>
                  <a:pt x="0" y="8290403"/>
                </a:lnTo>
                <a:lnTo>
                  <a:pt x="0" y="0"/>
                </a:lnTo>
                <a:close/>
              </a:path>
            </a:pathLst>
          </a:custGeom>
          <a:blipFill>
            <a:blip r:embed="rId3"/>
            <a:stretch>
              <a:fillRect l="0" t="0" r="0" b="0"/>
            </a:stretch>
          </a:blipFill>
        </p:spPr>
      </p:sp>
      <p:sp>
        <p:nvSpPr>
          <p:cNvPr name="Freeform 3" id="3"/>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570137" y="9347164"/>
            <a:ext cx="33885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11</a:t>
            </a:r>
          </a:p>
        </p:txBody>
      </p:sp>
      <p:sp>
        <p:nvSpPr>
          <p:cNvPr name="TextBox 5" id="5"/>
          <p:cNvSpPr txBox="true"/>
          <p:nvPr/>
        </p:nvSpPr>
        <p:spPr>
          <a:xfrm rot="0">
            <a:off x="2921496" y="405922"/>
            <a:ext cx="12445008" cy="10572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6F9F9"/>
                </a:solidFill>
                <a:latin typeface="Lexend Deca"/>
                <a:ea typeface="Lexend Deca"/>
                <a:cs typeface="Lexend Deca"/>
                <a:sym typeface="Lexend Deca"/>
              </a:rPr>
              <a:t>Comparativa de ventas totales de videojuegos a través de los años</a:t>
            </a:r>
          </a:p>
          <a:p>
            <a:pPr algn="l" marL="0" indent="0" lvl="0">
              <a:lnSpc>
                <a:spcPts val="4200"/>
              </a:lnSpc>
              <a:spcBef>
                <a:spcPct val="0"/>
              </a:spcBef>
            </a:pPr>
          </a:p>
        </p:txBody>
      </p:sp>
      <p:sp>
        <p:nvSpPr>
          <p:cNvPr name="Freeform 6" id="6"/>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grpSp>
        <p:nvGrpSpPr>
          <p:cNvPr name="Group 8" id="8"/>
          <p:cNvGrpSpPr/>
          <p:nvPr/>
        </p:nvGrpSpPr>
        <p:grpSpPr>
          <a:xfrm rot="0">
            <a:off x="-31071" y="0"/>
            <a:ext cx="1817438" cy="10287000"/>
            <a:chOff x="0" y="0"/>
            <a:chExt cx="2423250" cy="13716000"/>
          </a:xfrm>
        </p:grpSpPr>
        <p:grpSp>
          <p:nvGrpSpPr>
            <p:cNvPr name="Group 9" id="9"/>
            <p:cNvGrpSpPr/>
            <p:nvPr/>
          </p:nvGrpSpPr>
          <p:grpSpPr>
            <a:xfrm rot="0">
              <a:off x="1211625" y="0"/>
              <a:ext cx="1211625" cy="13716000"/>
              <a:chOff x="0" y="0"/>
              <a:chExt cx="239333" cy="2709333"/>
            </a:xfrm>
          </p:grpSpPr>
          <p:sp>
            <p:nvSpPr>
              <p:cNvPr name="Freeform 10" id="10"/>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1" id="11"/>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05813" y="0"/>
              <a:ext cx="1211625" cy="13716000"/>
              <a:chOff x="0" y="0"/>
              <a:chExt cx="239333" cy="2709333"/>
            </a:xfrm>
          </p:grpSpPr>
          <p:sp>
            <p:nvSpPr>
              <p:cNvPr name="Freeform 13" id="13"/>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94CBE2"/>
              </a:solidFill>
              <a:ln cap="sq">
                <a:noFill/>
                <a:prstDash val="solid"/>
                <a:miter/>
              </a:ln>
            </p:spPr>
          </p:sp>
          <p:sp>
            <p:nvSpPr>
              <p:cNvPr name="TextBox 14" id="14"/>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0" y="0"/>
              <a:ext cx="1211625" cy="13716000"/>
              <a:chOff x="0" y="0"/>
              <a:chExt cx="239333" cy="2709333"/>
            </a:xfrm>
          </p:grpSpPr>
          <p:sp>
            <p:nvSpPr>
              <p:cNvPr name="Freeform 16" id="16"/>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p:spPr>
          </p:sp>
          <p:sp>
            <p:nvSpPr>
              <p:cNvPr name="TextBox 17" id="17"/>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Freeform 2" id="2"/>
          <p:cNvSpPr/>
          <p:nvPr/>
        </p:nvSpPr>
        <p:spPr>
          <a:xfrm flipH="false" flipV="false" rot="0">
            <a:off x="1786367" y="5130336"/>
            <a:ext cx="4708978" cy="3376249"/>
          </a:xfrm>
          <a:custGeom>
            <a:avLst/>
            <a:gdLst/>
            <a:ahLst/>
            <a:cxnLst/>
            <a:rect r="r" b="b" t="t" l="l"/>
            <a:pathLst>
              <a:path h="3376249" w="4708978">
                <a:moveTo>
                  <a:pt x="0" y="0"/>
                </a:moveTo>
                <a:lnTo>
                  <a:pt x="4708978" y="0"/>
                </a:lnTo>
                <a:lnTo>
                  <a:pt x="4708978" y="3376249"/>
                </a:lnTo>
                <a:lnTo>
                  <a:pt x="0" y="3376249"/>
                </a:lnTo>
                <a:lnTo>
                  <a:pt x="0" y="0"/>
                </a:lnTo>
                <a:close/>
              </a:path>
            </a:pathLst>
          </a:custGeom>
          <a:blipFill>
            <a:blip r:embed="rId2"/>
            <a:stretch>
              <a:fillRect l="0" t="0" r="0" b="0"/>
            </a:stretch>
          </a:blipFill>
        </p:spPr>
      </p:sp>
      <p:sp>
        <p:nvSpPr>
          <p:cNvPr name="Freeform 3" id="3"/>
          <p:cNvSpPr/>
          <p:nvPr/>
        </p:nvSpPr>
        <p:spPr>
          <a:xfrm flipH="false" flipV="false" rot="0">
            <a:off x="6031777" y="6203507"/>
            <a:ext cx="12256223" cy="2093296"/>
          </a:xfrm>
          <a:custGeom>
            <a:avLst/>
            <a:gdLst/>
            <a:ahLst/>
            <a:cxnLst/>
            <a:rect r="r" b="b" t="t" l="l"/>
            <a:pathLst>
              <a:path h="2093296" w="12256223">
                <a:moveTo>
                  <a:pt x="0" y="0"/>
                </a:moveTo>
                <a:lnTo>
                  <a:pt x="12256223" y="0"/>
                </a:lnTo>
                <a:lnTo>
                  <a:pt x="12256223" y="2093296"/>
                </a:lnTo>
                <a:lnTo>
                  <a:pt x="0" y="2093296"/>
                </a:lnTo>
                <a:lnTo>
                  <a:pt x="0" y="0"/>
                </a:lnTo>
                <a:close/>
              </a:path>
            </a:pathLst>
          </a:custGeom>
          <a:blipFill>
            <a:blip r:embed="rId3"/>
            <a:stretch>
              <a:fillRect l="0" t="-725" r="-5595" b="-6910"/>
            </a:stretch>
          </a:blipFill>
        </p:spPr>
      </p:sp>
      <p:sp>
        <p:nvSpPr>
          <p:cNvPr name="Freeform 4" id="4"/>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86367" y="805128"/>
            <a:ext cx="16501633" cy="1590674"/>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HK Grotesk Bold"/>
                <a:ea typeface="HK Grotesk Bold"/>
                <a:cs typeface="HK Grotesk Bold"/>
                <a:sym typeface="HK Grotesk Bold"/>
              </a:rPr>
              <a:t>El análisis de ventas de software revela una ventaja histórica para Sony. Impulsada por el éxito masivo de consolas como PlayStation y, en especial, PlayStation 2, la compañía ha logrado un volumen de ventas de videojuegos acumulado superior al de Nintendo.</a:t>
            </a:r>
          </a:p>
        </p:txBody>
      </p:sp>
      <p:sp>
        <p:nvSpPr>
          <p:cNvPr name="TextBox 6" id="6"/>
          <p:cNvSpPr txBox="true"/>
          <p:nvPr/>
        </p:nvSpPr>
        <p:spPr>
          <a:xfrm rot="0">
            <a:off x="1995008" y="2774139"/>
            <a:ext cx="15983433" cy="1581038"/>
          </a:xfrm>
          <a:prstGeom prst="rect">
            <a:avLst/>
          </a:prstGeom>
        </p:spPr>
        <p:txBody>
          <a:bodyPr anchor="t" rtlCol="false" tIns="0" lIns="0" bIns="0" rIns="0">
            <a:spAutoFit/>
          </a:bodyPr>
          <a:lstStyle/>
          <a:p>
            <a:pPr algn="l">
              <a:lnSpc>
                <a:spcPts val="4206"/>
              </a:lnSpc>
              <a:spcBef>
                <a:spcPct val="0"/>
              </a:spcBef>
            </a:pPr>
            <a:r>
              <a:rPr lang="en-US" b="true" sz="3004">
                <a:solidFill>
                  <a:srgbClr val="000000"/>
                </a:solidFill>
                <a:latin typeface="HK Grotesk Bold"/>
                <a:ea typeface="HK Grotesk Bold"/>
                <a:cs typeface="HK Grotesk Bold"/>
                <a:sym typeface="HK Grotesk Bold"/>
              </a:rPr>
              <a:t>Nintendo, por su parte, ha capitalizado su dominio histórico en portátiles y su espíritu innovador (Wii) para crear la Nintendo Switch. Esta consola híbrida fusionó ambos mercados, catapultándose al top 3 de ventas y demostrando ser un éxito rotundo.</a:t>
            </a:r>
          </a:p>
        </p:txBody>
      </p:sp>
      <p:sp>
        <p:nvSpPr>
          <p:cNvPr name="TextBox 7" id="7"/>
          <p:cNvSpPr txBox="true"/>
          <p:nvPr/>
        </p:nvSpPr>
        <p:spPr>
          <a:xfrm rot="0">
            <a:off x="8570137" y="9347164"/>
            <a:ext cx="33885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12</a:t>
            </a:r>
          </a:p>
        </p:txBody>
      </p:sp>
      <p:sp>
        <p:nvSpPr>
          <p:cNvPr name="Freeform 8" id="8"/>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grpSp>
        <p:nvGrpSpPr>
          <p:cNvPr name="Group 10" id="10"/>
          <p:cNvGrpSpPr/>
          <p:nvPr/>
        </p:nvGrpSpPr>
        <p:grpSpPr>
          <a:xfrm rot="0">
            <a:off x="-31071" y="0"/>
            <a:ext cx="1817438" cy="10287000"/>
            <a:chOff x="0" y="0"/>
            <a:chExt cx="2423250" cy="13716000"/>
          </a:xfrm>
        </p:grpSpPr>
        <p:grpSp>
          <p:nvGrpSpPr>
            <p:cNvPr name="Group 11" id="11"/>
            <p:cNvGrpSpPr/>
            <p:nvPr/>
          </p:nvGrpSpPr>
          <p:grpSpPr>
            <a:xfrm rot="0">
              <a:off x="1211625" y="0"/>
              <a:ext cx="1211625" cy="13716000"/>
              <a:chOff x="0" y="0"/>
              <a:chExt cx="239333" cy="2709333"/>
            </a:xfrm>
          </p:grpSpPr>
          <p:sp>
            <p:nvSpPr>
              <p:cNvPr name="Freeform 12" id="12"/>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3" id="13"/>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05813" y="0"/>
              <a:ext cx="1211625" cy="13716000"/>
              <a:chOff x="0" y="0"/>
              <a:chExt cx="239333" cy="2709333"/>
            </a:xfrm>
          </p:grpSpPr>
          <p:sp>
            <p:nvSpPr>
              <p:cNvPr name="Freeform 15" id="15"/>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a:ln cap="sq">
                <a:noFill/>
                <a:prstDash val="solid"/>
                <a:miter/>
              </a:ln>
            </p:spPr>
          </p:sp>
          <p:sp>
            <p:nvSpPr>
              <p:cNvPr name="TextBox 16" id="16"/>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0" y="0"/>
              <a:ext cx="1211625" cy="13716000"/>
              <a:chOff x="0" y="0"/>
              <a:chExt cx="239333" cy="2709333"/>
            </a:xfrm>
          </p:grpSpPr>
          <p:sp>
            <p:nvSpPr>
              <p:cNvPr name="Freeform 18" id="18"/>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C6E7F9"/>
              </a:solidFill>
            </p:spPr>
          </p:sp>
          <p:sp>
            <p:nvSpPr>
              <p:cNvPr name="TextBox 19" id="19"/>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71" y="0"/>
            <a:ext cx="1817438" cy="10287000"/>
            <a:chOff x="0" y="0"/>
            <a:chExt cx="2423250" cy="13716000"/>
          </a:xfrm>
        </p:grpSpPr>
        <p:grpSp>
          <p:nvGrpSpPr>
            <p:cNvPr name="Group 3" id="3"/>
            <p:cNvGrpSpPr/>
            <p:nvPr/>
          </p:nvGrpSpPr>
          <p:grpSpPr>
            <a:xfrm rot="0">
              <a:off x="1211625" y="0"/>
              <a:ext cx="1211625" cy="13716000"/>
              <a:chOff x="0" y="0"/>
              <a:chExt cx="239333" cy="2709333"/>
            </a:xfrm>
          </p:grpSpPr>
          <p:sp>
            <p:nvSpPr>
              <p:cNvPr name="Freeform 4" id="4"/>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5" id="5"/>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5813" y="0"/>
              <a:ext cx="1211625" cy="13716000"/>
              <a:chOff x="0" y="0"/>
              <a:chExt cx="239333" cy="2709333"/>
            </a:xfrm>
          </p:grpSpPr>
          <p:sp>
            <p:nvSpPr>
              <p:cNvPr name="Freeform 7" id="7"/>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94CBE2"/>
              </a:solidFill>
              <a:ln cap="sq">
                <a:noFill/>
                <a:prstDash val="solid"/>
                <a:miter/>
              </a:ln>
            </p:spPr>
          </p:sp>
          <p:sp>
            <p:nvSpPr>
              <p:cNvPr name="TextBox 8" id="8"/>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0" y="0"/>
              <a:ext cx="1211625" cy="13716000"/>
              <a:chOff x="0" y="0"/>
              <a:chExt cx="239333" cy="2709333"/>
            </a:xfrm>
          </p:grpSpPr>
          <p:sp>
            <p:nvSpPr>
              <p:cNvPr name="Freeform 10" id="10"/>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p:spPr>
          </p:sp>
          <p:sp>
            <p:nvSpPr>
              <p:cNvPr name="TextBox 11" id="11"/>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4" id="14"/>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
        <p:nvSpPr>
          <p:cNvPr name="TextBox 15" id="15"/>
          <p:cNvSpPr txBox="true"/>
          <p:nvPr/>
        </p:nvSpPr>
        <p:spPr>
          <a:xfrm rot="0">
            <a:off x="8570137" y="9347164"/>
            <a:ext cx="33885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13</a:t>
            </a:r>
          </a:p>
        </p:txBody>
      </p:sp>
      <p:sp>
        <p:nvSpPr>
          <p:cNvPr name="TextBox 16" id="16"/>
          <p:cNvSpPr txBox="true"/>
          <p:nvPr/>
        </p:nvSpPr>
        <p:spPr>
          <a:xfrm rot="0">
            <a:off x="5482815" y="504825"/>
            <a:ext cx="7772043"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6F9F9"/>
                </a:solidFill>
                <a:latin typeface="Lexend Deca"/>
                <a:ea typeface="Lexend Deca"/>
                <a:cs typeface="Lexend Deca"/>
                <a:sym typeface="Lexend Deca"/>
              </a:rPr>
              <a:t>Futuros Análisis y Líneas de Investigación</a:t>
            </a:r>
          </a:p>
        </p:txBody>
      </p:sp>
      <p:sp>
        <p:nvSpPr>
          <p:cNvPr name="TextBox 17" id="17"/>
          <p:cNvSpPr txBox="true"/>
          <p:nvPr/>
        </p:nvSpPr>
        <p:spPr>
          <a:xfrm rot="0">
            <a:off x="1180541" y="2407508"/>
            <a:ext cx="17107459" cy="931545"/>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HK Grotesk"/>
                <a:ea typeface="HK Grotesk"/>
                <a:cs typeface="HK Grotesk"/>
                <a:sym typeface="HK Grotesk"/>
              </a:rPr>
              <a:t>Inclusión d</a:t>
            </a:r>
            <a:r>
              <a:rPr lang="en-US" sz="2700">
                <a:solidFill>
                  <a:srgbClr val="000000"/>
                </a:solidFill>
                <a:latin typeface="HK Grotesk"/>
                <a:ea typeface="HK Grotesk"/>
                <a:cs typeface="HK Grotesk"/>
                <a:sym typeface="HK Grotesk"/>
              </a:rPr>
              <a:t>e Microsoft (Xbox): Ampliar el análisis para incluir a Microsoft y sus consolas Xbox, ofreciendo así una visión completa de la "guerra de consolas" de las últimas décadas.</a:t>
            </a:r>
          </a:p>
        </p:txBody>
      </p:sp>
      <p:sp>
        <p:nvSpPr>
          <p:cNvPr name="TextBox 18" id="18"/>
          <p:cNvSpPr txBox="true"/>
          <p:nvPr/>
        </p:nvSpPr>
        <p:spPr>
          <a:xfrm rot="0">
            <a:off x="1253537" y="4148678"/>
            <a:ext cx="16230600" cy="931545"/>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HK Grotesk"/>
                <a:ea typeface="HK Grotesk"/>
                <a:cs typeface="HK Grotesk"/>
                <a:sym typeface="HK Grotesk"/>
              </a:rPr>
              <a:t>Correlación Hardware-Software: Investigar la relación directa entre el número de consolas vendidas y el volumen de videojuegos por plataforma para determinar el ratio de éxito del software.</a:t>
            </a:r>
          </a:p>
        </p:txBody>
      </p:sp>
      <p:sp>
        <p:nvSpPr>
          <p:cNvPr name="TextBox 19" id="19"/>
          <p:cNvSpPr txBox="true"/>
          <p:nvPr/>
        </p:nvSpPr>
        <p:spPr>
          <a:xfrm rot="0">
            <a:off x="1618970" y="6742134"/>
            <a:ext cx="16501633" cy="933018"/>
          </a:xfrm>
          <a:prstGeom prst="rect">
            <a:avLst/>
          </a:prstGeom>
        </p:spPr>
        <p:txBody>
          <a:bodyPr anchor="t" rtlCol="false" tIns="0" lIns="0" bIns="0" rIns="0">
            <a:spAutoFit/>
          </a:bodyPr>
          <a:lstStyle/>
          <a:p>
            <a:pPr algn="ctr">
              <a:lnSpc>
                <a:spcPts val="3704"/>
              </a:lnSpc>
              <a:spcBef>
                <a:spcPct val="0"/>
              </a:spcBef>
            </a:pPr>
            <a:r>
              <a:rPr lang="en-US" sz="2646">
                <a:solidFill>
                  <a:srgbClr val="000000"/>
                </a:solidFill>
                <a:latin typeface="HK Grotesk"/>
                <a:ea typeface="HK Grotesk"/>
                <a:cs typeface="HK Grotesk"/>
                <a:sym typeface="HK Grotesk"/>
              </a:rPr>
              <a:t>Análisis Regional Detallado: Comparar las preferencias de género por región (Norteamérica, Europa, Japón) para identificar patrones de consumo y estrategias de mercado localizadas.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680596" cy="10287000"/>
            <a:chOff x="0" y="0"/>
            <a:chExt cx="442626" cy="2709333"/>
          </a:xfrm>
        </p:grpSpPr>
        <p:sp>
          <p:nvSpPr>
            <p:cNvPr name="Freeform 3" id="3"/>
            <p:cNvSpPr/>
            <p:nvPr/>
          </p:nvSpPr>
          <p:spPr>
            <a:xfrm flipH="false" flipV="false" rot="0">
              <a:off x="0" y="0"/>
              <a:ext cx="442626" cy="2709333"/>
            </a:xfrm>
            <a:custGeom>
              <a:avLst/>
              <a:gdLst/>
              <a:ahLst/>
              <a:cxnLst/>
              <a:rect r="r" b="b" t="t" l="l"/>
              <a:pathLst>
                <a:path h="2709333" w="442626">
                  <a:moveTo>
                    <a:pt x="0" y="0"/>
                  </a:moveTo>
                  <a:lnTo>
                    <a:pt x="442626" y="0"/>
                  </a:lnTo>
                  <a:lnTo>
                    <a:pt x="442626" y="2709333"/>
                  </a:lnTo>
                  <a:lnTo>
                    <a:pt x="0" y="2709333"/>
                  </a:lnTo>
                  <a:close/>
                </a:path>
              </a:pathLst>
            </a:custGeom>
            <a:solidFill>
              <a:srgbClr val="94CBE2"/>
            </a:solidFill>
          </p:spPr>
        </p:sp>
        <p:sp>
          <p:nvSpPr>
            <p:cNvPr name="TextBox 4" id="4"/>
            <p:cNvSpPr txBox="true"/>
            <p:nvPr/>
          </p:nvSpPr>
          <p:spPr>
            <a:xfrm>
              <a:off x="0" y="-47625"/>
              <a:ext cx="442626"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466583" y="830807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295808" y="4119691"/>
            <a:ext cx="5445271" cy="5713071"/>
          </a:xfrm>
          <a:custGeom>
            <a:avLst/>
            <a:gdLst/>
            <a:ahLst/>
            <a:cxnLst/>
            <a:rect r="r" b="b" t="t" l="l"/>
            <a:pathLst>
              <a:path h="5713071" w="5445271">
                <a:moveTo>
                  <a:pt x="0" y="0"/>
                </a:moveTo>
                <a:lnTo>
                  <a:pt x="5445271" y="0"/>
                </a:lnTo>
                <a:lnTo>
                  <a:pt x="5445271" y="5713072"/>
                </a:lnTo>
                <a:lnTo>
                  <a:pt x="0" y="5713072"/>
                </a:lnTo>
                <a:lnTo>
                  <a:pt x="0" y="0"/>
                </a:lnTo>
                <a:close/>
              </a:path>
            </a:pathLst>
          </a:custGeom>
          <a:blipFill>
            <a:blip r:embed="rId6"/>
            <a:stretch>
              <a:fillRect l="0" t="0" r="0" b="0"/>
            </a:stretch>
          </a:blipFill>
        </p:spPr>
      </p:sp>
      <p:sp>
        <p:nvSpPr>
          <p:cNvPr name="TextBox 8" id="8"/>
          <p:cNvSpPr txBox="true"/>
          <p:nvPr/>
        </p:nvSpPr>
        <p:spPr>
          <a:xfrm rot="0">
            <a:off x="3930199" y="1287688"/>
            <a:ext cx="11627497" cy="2522332"/>
          </a:xfrm>
          <a:prstGeom prst="rect">
            <a:avLst/>
          </a:prstGeom>
        </p:spPr>
        <p:txBody>
          <a:bodyPr anchor="t" rtlCol="false" tIns="0" lIns="0" bIns="0" rIns="0">
            <a:spAutoFit/>
          </a:bodyPr>
          <a:lstStyle/>
          <a:p>
            <a:pPr algn="ctr">
              <a:lnSpc>
                <a:spcPts val="20573"/>
              </a:lnSpc>
            </a:pPr>
            <a:r>
              <a:rPr lang="en-US" sz="14695">
                <a:solidFill>
                  <a:srgbClr val="000000"/>
                </a:solidFill>
                <a:latin typeface="Lexend Deca"/>
                <a:ea typeface="Lexend Deca"/>
                <a:cs typeface="Lexend Deca"/>
                <a:sym typeface="Lexend Deca"/>
              </a:rPr>
              <a:t>FIN</a:t>
            </a:r>
          </a:p>
        </p:txBody>
      </p:sp>
      <p:sp>
        <p:nvSpPr>
          <p:cNvPr name="TextBox 9" id="9"/>
          <p:cNvSpPr txBox="true"/>
          <p:nvPr/>
        </p:nvSpPr>
        <p:spPr>
          <a:xfrm rot="0">
            <a:off x="4683575" y="3733820"/>
            <a:ext cx="10669737" cy="695542"/>
          </a:xfrm>
          <a:prstGeom prst="rect">
            <a:avLst/>
          </a:prstGeom>
        </p:spPr>
        <p:txBody>
          <a:bodyPr anchor="t" rtlCol="false" tIns="0" lIns="0" bIns="0" rIns="0">
            <a:spAutoFit/>
          </a:bodyPr>
          <a:lstStyle/>
          <a:p>
            <a:pPr algn="ctr">
              <a:lnSpc>
                <a:spcPts val="5763"/>
              </a:lnSpc>
            </a:pPr>
            <a:r>
              <a:rPr lang="en-US" sz="4116">
                <a:solidFill>
                  <a:srgbClr val="000000"/>
                </a:solidFill>
                <a:latin typeface="Lexend Deca"/>
                <a:ea typeface="Lexend Deca"/>
                <a:cs typeface="Lexend Deca"/>
                <a:sym typeface="Lexend Deca"/>
              </a:rPr>
              <a:t>GRACIAS POR SU ATENCIÓN</a:t>
            </a:r>
          </a:p>
        </p:txBody>
      </p:sp>
      <p:grpSp>
        <p:nvGrpSpPr>
          <p:cNvPr name="Group 10" id="10"/>
          <p:cNvGrpSpPr/>
          <p:nvPr/>
        </p:nvGrpSpPr>
        <p:grpSpPr>
          <a:xfrm rot="0">
            <a:off x="840298" y="0"/>
            <a:ext cx="1680596" cy="10287000"/>
            <a:chOff x="0" y="0"/>
            <a:chExt cx="442626" cy="2709333"/>
          </a:xfrm>
        </p:grpSpPr>
        <p:sp>
          <p:nvSpPr>
            <p:cNvPr name="Freeform 11" id="11"/>
            <p:cNvSpPr/>
            <p:nvPr/>
          </p:nvSpPr>
          <p:spPr>
            <a:xfrm flipH="false" flipV="false" rot="0">
              <a:off x="0" y="0"/>
              <a:ext cx="442626" cy="2709333"/>
            </a:xfrm>
            <a:custGeom>
              <a:avLst/>
              <a:gdLst/>
              <a:ahLst/>
              <a:cxnLst/>
              <a:rect r="r" b="b" t="t" l="l"/>
              <a:pathLst>
                <a:path h="2709333" w="442626">
                  <a:moveTo>
                    <a:pt x="0" y="0"/>
                  </a:moveTo>
                  <a:lnTo>
                    <a:pt x="442626" y="0"/>
                  </a:lnTo>
                  <a:lnTo>
                    <a:pt x="442626" y="2709333"/>
                  </a:lnTo>
                  <a:lnTo>
                    <a:pt x="0" y="2709333"/>
                  </a:lnTo>
                  <a:close/>
                </a:path>
              </a:pathLst>
            </a:custGeom>
            <a:solidFill>
              <a:srgbClr val="EB4A52"/>
            </a:solidFill>
          </p:spPr>
        </p:sp>
        <p:sp>
          <p:nvSpPr>
            <p:cNvPr name="TextBox 12" id="12"/>
            <p:cNvSpPr txBox="true"/>
            <p:nvPr/>
          </p:nvSpPr>
          <p:spPr>
            <a:xfrm>
              <a:off x="0" y="-47625"/>
              <a:ext cx="442626" cy="275695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TextBox 2" id="2"/>
          <p:cNvSpPr txBox="true"/>
          <p:nvPr/>
        </p:nvSpPr>
        <p:spPr>
          <a:xfrm rot="0">
            <a:off x="9144000" y="9396226"/>
            <a:ext cx="16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1</a:t>
            </a:r>
          </a:p>
        </p:txBody>
      </p:sp>
      <p:sp>
        <p:nvSpPr>
          <p:cNvPr name="TextBox 3" id="3"/>
          <p:cNvSpPr txBox="true"/>
          <p:nvPr/>
        </p:nvSpPr>
        <p:spPr>
          <a:xfrm rot="0">
            <a:off x="4887198" y="481330"/>
            <a:ext cx="8513564" cy="547370"/>
          </a:xfrm>
          <a:prstGeom prst="rect">
            <a:avLst/>
          </a:prstGeom>
        </p:spPr>
        <p:txBody>
          <a:bodyPr anchor="t" rtlCol="false" tIns="0" lIns="0" bIns="0" rIns="0">
            <a:spAutoFit/>
          </a:bodyPr>
          <a:lstStyle/>
          <a:p>
            <a:pPr algn="l" marL="0" indent="0" lvl="0">
              <a:lnSpc>
                <a:spcPts val="4479"/>
              </a:lnSpc>
              <a:spcBef>
                <a:spcPct val="0"/>
              </a:spcBef>
            </a:pPr>
            <a:r>
              <a:rPr lang="en-US" sz="3199">
                <a:solidFill>
                  <a:srgbClr val="F6F9F9"/>
                </a:solidFill>
                <a:latin typeface="Lexend Deca"/>
                <a:ea typeface="Lexend Deca"/>
                <a:cs typeface="Lexend Deca"/>
                <a:sym typeface="Lexend Deca"/>
              </a:rPr>
              <a:t>¿Qué tema vamos a tratar en este trabajo?</a:t>
            </a:r>
          </a:p>
        </p:txBody>
      </p:sp>
      <p:sp>
        <p:nvSpPr>
          <p:cNvPr name="TextBox 4" id="4"/>
          <p:cNvSpPr txBox="true"/>
          <p:nvPr/>
        </p:nvSpPr>
        <p:spPr>
          <a:xfrm rot="0">
            <a:off x="1287454" y="2040284"/>
            <a:ext cx="14815566" cy="10572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HK Grotesk Bold"/>
                <a:ea typeface="HK Grotesk Bold"/>
                <a:cs typeface="HK Grotesk Bold"/>
                <a:sym typeface="HK Grotesk Bold"/>
              </a:rPr>
              <a:t>En este análisis vamos a comparar las ventas de Hardware y Software de las consolas d</a:t>
            </a:r>
            <a:r>
              <a:rPr lang="en-US" b="true" sz="3000">
                <a:solidFill>
                  <a:srgbClr val="000000"/>
                </a:solidFill>
                <a:latin typeface="HK Grotesk Bold"/>
                <a:ea typeface="HK Grotesk Bold"/>
                <a:cs typeface="HK Grotesk Bold"/>
                <a:sym typeface="HK Grotesk Bold"/>
              </a:rPr>
              <a:t>e los gigantes japoneses Sony y Nintendo.</a:t>
            </a:r>
          </a:p>
        </p:txBody>
      </p:sp>
      <p:sp>
        <p:nvSpPr>
          <p:cNvPr name="TextBox 5" id="5"/>
          <p:cNvSpPr txBox="true"/>
          <p:nvPr/>
        </p:nvSpPr>
        <p:spPr>
          <a:xfrm rot="0">
            <a:off x="1287454" y="3203423"/>
            <a:ext cx="14815566" cy="21240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HK Grotesk Bold"/>
                <a:ea typeface="HK Grotesk Bold"/>
                <a:cs typeface="HK Grotesk Bold"/>
                <a:sym typeface="HK Grotesk Bold"/>
              </a:rPr>
              <a:t>La PlayStation nació de un proyecto fallido de colaboración entre Sony y Nintendo a principios de la década de los 90. Inicialmente, Sony estaba desarrollando un periférico d</a:t>
            </a:r>
            <a:r>
              <a:rPr lang="en-US" b="true" sz="3000">
                <a:solidFill>
                  <a:srgbClr val="000000"/>
                </a:solidFill>
                <a:latin typeface="HK Grotesk Bold"/>
                <a:ea typeface="HK Grotesk Bold"/>
                <a:cs typeface="HK Grotesk Bold"/>
                <a:sym typeface="HK Grotesk Bold"/>
              </a:rPr>
              <a:t>e CD-ROM para la Super Nintendo, pero el acuerdo se rompió, lo que llevó a Sony a crear su propia consola, la PlayStation.</a:t>
            </a:r>
          </a:p>
        </p:txBody>
      </p:sp>
      <p:sp>
        <p:nvSpPr>
          <p:cNvPr name="TextBox 6" id="6"/>
          <p:cNvSpPr txBox="true"/>
          <p:nvPr/>
        </p:nvSpPr>
        <p:spPr>
          <a:xfrm rot="0">
            <a:off x="1287454" y="5432273"/>
            <a:ext cx="14815566" cy="15906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HK Grotesk Bold"/>
                <a:ea typeface="HK Grotesk Bold"/>
                <a:cs typeface="HK Grotesk Bold"/>
                <a:sym typeface="HK Grotesk Bold"/>
              </a:rPr>
              <a:t>Vamos a comprobar la trayectoria en cada generación de consolas, se</a:t>
            </a:r>
            <a:r>
              <a:rPr lang="en-US" b="true" sz="3000">
                <a:solidFill>
                  <a:srgbClr val="000000"/>
                </a:solidFill>
                <a:latin typeface="HK Grotesk Bold"/>
                <a:ea typeface="HK Grotesk Bold"/>
                <a:cs typeface="HK Grotesk Bold"/>
                <a:sym typeface="HK Grotesk Bold"/>
              </a:rPr>
              <a:t>parando además sobremesa y portátiles.</a:t>
            </a:r>
          </a:p>
          <a:p>
            <a:pPr algn="l" marL="647700" indent="-323850" lvl="1">
              <a:lnSpc>
                <a:spcPts val="4200"/>
              </a:lnSpc>
              <a:buFont typeface="Arial"/>
              <a:buChar char="•"/>
            </a:pPr>
          </a:p>
        </p:txBody>
      </p:sp>
      <p:grpSp>
        <p:nvGrpSpPr>
          <p:cNvPr name="Group 7" id="7"/>
          <p:cNvGrpSpPr/>
          <p:nvPr/>
        </p:nvGrpSpPr>
        <p:grpSpPr>
          <a:xfrm rot="0">
            <a:off x="0" y="0"/>
            <a:ext cx="1817438" cy="10287000"/>
            <a:chOff x="0" y="0"/>
            <a:chExt cx="2423250" cy="13716000"/>
          </a:xfrm>
        </p:grpSpPr>
        <p:grpSp>
          <p:nvGrpSpPr>
            <p:cNvPr name="Group 8" id="8"/>
            <p:cNvGrpSpPr/>
            <p:nvPr/>
          </p:nvGrpSpPr>
          <p:grpSpPr>
            <a:xfrm rot="0">
              <a:off x="1211625" y="0"/>
              <a:ext cx="1211625" cy="13716000"/>
              <a:chOff x="0" y="0"/>
              <a:chExt cx="239333" cy="2709333"/>
            </a:xfrm>
          </p:grpSpPr>
          <p:sp>
            <p:nvSpPr>
              <p:cNvPr name="Freeform 9" id="9"/>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0" id="10"/>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05813" y="0"/>
              <a:ext cx="1211625" cy="13716000"/>
              <a:chOff x="0" y="0"/>
              <a:chExt cx="239333" cy="2709333"/>
            </a:xfrm>
          </p:grpSpPr>
          <p:sp>
            <p:nvSpPr>
              <p:cNvPr name="Freeform 12" id="12"/>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a:ln cap="sq">
                <a:noFill/>
                <a:prstDash val="solid"/>
                <a:miter/>
              </a:ln>
            </p:spPr>
          </p:sp>
          <p:sp>
            <p:nvSpPr>
              <p:cNvPr name="TextBox 13" id="13"/>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0" y="0"/>
              <a:ext cx="1211625" cy="13716000"/>
              <a:chOff x="0" y="0"/>
              <a:chExt cx="239333" cy="2709333"/>
            </a:xfrm>
          </p:grpSpPr>
          <p:sp>
            <p:nvSpPr>
              <p:cNvPr name="Freeform 15" id="15"/>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C6E7F9"/>
              </a:solidFill>
            </p:spPr>
          </p:sp>
          <p:sp>
            <p:nvSpPr>
              <p:cNvPr name="TextBox 16" id="16"/>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Freeform 17" id="17"/>
          <p:cNvSpPr/>
          <p:nvPr/>
        </p:nvSpPr>
        <p:spPr>
          <a:xfrm flipH="false" flipV="false" rot="0">
            <a:off x="13601700" y="-83458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9" id="19"/>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71" y="0"/>
            <a:ext cx="1817438" cy="10287000"/>
            <a:chOff x="0" y="0"/>
            <a:chExt cx="2423250" cy="13716000"/>
          </a:xfrm>
        </p:grpSpPr>
        <p:grpSp>
          <p:nvGrpSpPr>
            <p:cNvPr name="Group 3" id="3"/>
            <p:cNvGrpSpPr/>
            <p:nvPr/>
          </p:nvGrpSpPr>
          <p:grpSpPr>
            <a:xfrm rot="0">
              <a:off x="1211625" y="0"/>
              <a:ext cx="1211625" cy="13716000"/>
              <a:chOff x="0" y="0"/>
              <a:chExt cx="239333" cy="2709333"/>
            </a:xfrm>
          </p:grpSpPr>
          <p:sp>
            <p:nvSpPr>
              <p:cNvPr name="Freeform 4" id="4"/>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5" id="5"/>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5813" y="0"/>
              <a:ext cx="1211625" cy="13716000"/>
              <a:chOff x="0" y="0"/>
              <a:chExt cx="239333" cy="2709333"/>
            </a:xfrm>
          </p:grpSpPr>
          <p:sp>
            <p:nvSpPr>
              <p:cNvPr name="Freeform 7" id="7"/>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94CBE2"/>
              </a:solidFill>
              <a:ln cap="sq">
                <a:noFill/>
                <a:prstDash val="solid"/>
                <a:miter/>
              </a:ln>
            </p:spPr>
          </p:sp>
          <p:sp>
            <p:nvSpPr>
              <p:cNvPr name="TextBox 8" id="8"/>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0" y="0"/>
              <a:ext cx="1211625" cy="13716000"/>
              <a:chOff x="0" y="0"/>
              <a:chExt cx="239333" cy="2709333"/>
            </a:xfrm>
          </p:grpSpPr>
          <p:sp>
            <p:nvSpPr>
              <p:cNvPr name="Freeform 10" id="10"/>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p:spPr>
          </p:sp>
          <p:sp>
            <p:nvSpPr>
              <p:cNvPr name="TextBox 11" id="11"/>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534594" y="2262854"/>
            <a:ext cx="6922777" cy="7263241"/>
          </a:xfrm>
          <a:custGeom>
            <a:avLst/>
            <a:gdLst/>
            <a:ahLst/>
            <a:cxnLst/>
            <a:rect r="r" b="b" t="t" l="l"/>
            <a:pathLst>
              <a:path h="7263241" w="6922777">
                <a:moveTo>
                  <a:pt x="0" y="0"/>
                </a:moveTo>
                <a:lnTo>
                  <a:pt x="6922777" y="0"/>
                </a:lnTo>
                <a:lnTo>
                  <a:pt x="6922777" y="7263241"/>
                </a:lnTo>
                <a:lnTo>
                  <a:pt x="0" y="7263241"/>
                </a:lnTo>
                <a:lnTo>
                  <a:pt x="0" y="0"/>
                </a:lnTo>
                <a:close/>
              </a:path>
            </a:pathLst>
          </a:custGeom>
          <a:blipFill>
            <a:blip r:embed="rId4"/>
            <a:stretch>
              <a:fillRect l="0" t="0" r="0" b="0"/>
            </a:stretch>
          </a:blipFill>
        </p:spPr>
      </p:sp>
      <p:sp>
        <p:nvSpPr>
          <p:cNvPr name="TextBox 15" id="15"/>
          <p:cNvSpPr txBox="true"/>
          <p:nvPr/>
        </p:nvSpPr>
        <p:spPr>
          <a:xfrm rot="0">
            <a:off x="2160726" y="555578"/>
            <a:ext cx="10405166" cy="2230346"/>
          </a:xfrm>
          <a:prstGeom prst="rect">
            <a:avLst/>
          </a:prstGeom>
        </p:spPr>
        <p:txBody>
          <a:bodyPr anchor="t" rtlCol="false" tIns="0" lIns="0" bIns="0" rIns="0">
            <a:spAutoFit/>
          </a:bodyPr>
          <a:lstStyle/>
          <a:p>
            <a:pPr algn="l">
              <a:lnSpc>
                <a:spcPts val="8589"/>
              </a:lnSpc>
            </a:pPr>
            <a:r>
              <a:rPr lang="en-US" sz="8855">
                <a:solidFill>
                  <a:srgbClr val="000000"/>
                </a:solidFill>
                <a:latin typeface="Lexend Deca"/>
                <a:ea typeface="Lexend Deca"/>
                <a:cs typeface="Lexend Deca"/>
                <a:sym typeface="Lexend Deca"/>
              </a:rPr>
              <a:t>VENTAS DE VIDEOJUEGOS</a:t>
            </a:r>
          </a:p>
        </p:txBody>
      </p:sp>
      <p:sp>
        <p:nvSpPr>
          <p:cNvPr name="TextBox 16" id="16"/>
          <p:cNvSpPr txBox="true"/>
          <p:nvPr/>
        </p:nvSpPr>
        <p:spPr>
          <a:xfrm rot="0">
            <a:off x="9457371" y="5364280"/>
            <a:ext cx="9030710" cy="1082644"/>
          </a:xfrm>
          <a:prstGeom prst="rect">
            <a:avLst/>
          </a:prstGeom>
        </p:spPr>
        <p:txBody>
          <a:bodyPr anchor="t" rtlCol="false" tIns="0" lIns="0" bIns="0" rIns="0">
            <a:spAutoFit/>
          </a:bodyPr>
          <a:lstStyle/>
          <a:p>
            <a:pPr algn="ctr">
              <a:lnSpc>
                <a:spcPts val="4376"/>
              </a:lnSpc>
            </a:pPr>
            <a:r>
              <a:rPr lang="en-US" sz="3126">
                <a:solidFill>
                  <a:srgbClr val="000000"/>
                </a:solidFill>
                <a:latin typeface="Lexend Deca"/>
                <a:ea typeface="Lexend Deca"/>
                <a:cs typeface="Lexend Deca"/>
                <a:sym typeface="Lexend Deca"/>
              </a:rPr>
              <a:t>ESTADÍSTICAS Y COMPARATIVAS</a:t>
            </a:r>
          </a:p>
          <a:p>
            <a:pPr algn="ctr">
              <a:lnSpc>
                <a:spcPts val="4376"/>
              </a:lnSpc>
            </a:pPr>
            <a:r>
              <a:rPr lang="en-US" sz="3126">
                <a:solidFill>
                  <a:srgbClr val="000000"/>
                </a:solidFill>
                <a:latin typeface="Lexend Deca"/>
                <a:ea typeface="Lexend Deca"/>
                <a:cs typeface="Lexend Deca"/>
                <a:sym typeface="Lexend Deca"/>
              </a:rPr>
              <a:t>VENTAS GLOBALES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Freeform 2" id="2"/>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456702" y="288878"/>
            <a:ext cx="11488698" cy="547370"/>
          </a:xfrm>
          <a:prstGeom prst="rect">
            <a:avLst/>
          </a:prstGeom>
        </p:spPr>
        <p:txBody>
          <a:bodyPr anchor="t" rtlCol="false" tIns="0" lIns="0" bIns="0" rIns="0">
            <a:spAutoFit/>
          </a:bodyPr>
          <a:lstStyle/>
          <a:p>
            <a:pPr algn="l" marL="0" indent="0" lvl="0">
              <a:lnSpc>
                <a:spcPts val="4479"/>
              </a:lnSpc>
              <a:spcBef>
                <a:spcPct val="0"/>
              </a:spcBef>
            </a:pPr>
            <a:r>
              <a:rPr lang="en-US" sz="3199" strike="noStrike" u="none">
                <a:solidFill>
                  <a:srgbClr val="F6F9F9"/>
                </a:solidFill>
                <a:latin typeface="Lexend Deca"/>
                <a:ea typeface="Lexend Deca"/>
                <a:cs typeface="Lexend Deca"/>
                <a:sym typeface="Lexend Deca"/>
              </a:rPr>
              <a:t>¿Cu</a:t>
            </a:r>
            <a:r>
              <a:rPr lang="en-US" sz="3199" strike="noStrike" u="none">
                <a:solidFill>
                  <a:srgbClr val="F6F9F9"/>
                </a:solidFill>
                <a:latin typeface="Lexend Deca"/>
                <a:ea typeface="Lexend Deca"/>
                <a:cs typeface="Lexend Deca"/>
                <a:sym typeface="Lexend Deca"/>
              </a:rPr>
              <a:t>á</a:t>
            </a:r>
            <a:r>
              <a:rPr lang="en-US" sz="3199" strike="noStrike" u="none">
                <a:solidFill>
                  <a:srgbClr val="F6F9F9"/>
                </a:solidFill>
                <a:latin typeface="Lexend Deca"/>
                <a:ea typeface="Lexend Deca"/>
                <a:cs typeface="Lexend Deca"/>
                <a:sym typeface="Lexend Deca"/>
              </a:rPr>
              <a:t>les son los juegos m</a:t>
            </a:r>
            <a:r>
              <a:rPr lang="en-US" sz="3199" strike="noStrike" u="none">
                <a:solidFill>
                  <a:srgbClr val="F6F9F9"/>
                </a:solidFill>
                <a:latin typeface="Lexend Deca"/>
                <a:ea typeface="Lexend Deca"/>
                <a:cs typeface="Lexend Deca"/>
                <a:sym typeface="Lexend Deca"/>
              </a:rPr>
              <a:t>á</a:t>
            </a:r>
            <a:r>
              <a:rPr lang="en-US" sz="3199" strike="noStrike" u="none">
                <a:solidFill>
                  <a:srgbClr val="F6F9F9"/>
                </a:solidFill>
                <a:latin typeface="Lexend Deca"/>
                <a:ea typeface="Lexend Deca"/>
                <a:cs typeface="Lexend Deca"/>
                <a:sym typeface="Lexend Deca"/>
              </a:rPr>
              <a:t>s vendidos en nuestro Data</a:t>
            </a:r>
            <a:r>
              <a:rPr lang="en-US" sz="3199" strike="noStrike" u="none">
                <a:solidFill>
                  <a:srgbClr val="F6F9F9"/>
                </a:solidFill>
                <a:latin typeface="Lexend Deca"/>
                <a:ea typeface="Lexend Deca"/>
                <a:cs typeface="Lexend Deca"/>
                <a:sym typeface="Lexend Deca"/>
              </a:rPr>
              <a:t> </a:t>
            </a:r>
            <a:r>
              <a:rPr lang="en-US" sz="3199" strike="noStrike" u="none">
                <a:solidFill>
                  <a:srgbClr val="F6F9F9"/>
                </a:solidFill>
                <a:latin typeface="Lexend Deca"/>
                <a:ea typeface="Lexend Deca"/>
                <a:cs typeface="Lexend Deca"/>
                <a:sym typeface="Lexend Deca"/>
              </a:rPr>
              <a:t>Set?</a:t>
            </a:r>
          </a:p>
        </p:txBody>
      </p:sp>
      <p:sp>
        <p:nvSpPr>
          <p:cNvPr name="TextBox 5" id="5"/>
          <p:cNvSpPr txBox="true"/>
          <p:nvPr/>
        </p:nvSpPr>
        <p:spPr>
          <a:xfrm rot="0">
            <a:off x="9059287" y="9538936"/>
            <a:ext cx="16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2</a:t>
            </a:r>
          </a:p>
        </p:txBody>
      </p:sp>
      <p:grpSp>
        <p:nvGrpSpPr>
          <p:cNvPr name="Group 6" id="6"/>
          <p:cNvGrpSpPr/>
          <p:nvPr/>
        </p:nvGrpSpPr>
        <p:grpSpPr>
          <a:xfrm rot="0">
            <a:off x="0" y="0"/>
            <a:ext cx="1817438" cy="10287000"/>
            <a:chOff x="0" y="0"/>
            <a:chExt cx="2423250" cy="13716000"/>
          </a:xfrm>
        </p:grpSpPr>
        <p:grpSp>
          <p:nvGrpSpPr>
            <p:cNvPr name="Group 7" id="7"/>
            <p:cNvGrpSpPr/>
            <p:nvPr/>
          </p:nvGrpSpPr>
          <p:grpSpPr>
            <a:xfrm rot="0">
              <a:off x="1211625" y="0"/>
              <a:ext cx="1211625" cy="13716000"/>
              <a:chOff x="0" y="0"/>
              <a:chExt cx="239333" cy="2709333"/>
            </a:xfrm>
          </p:grpSpPr>
          <p:sp>
            <p:nvSpPr>
              <p:cNvPr name="Freeform 8" id="8"/>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9" id="9"/>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5813" y="0"/>
              <a:ext cx="1211625" cy="13716000"/>
              <a:chOff x="0" y="0"/>
              <a:chExt cx="239333" cy="2709333"/>
            </a:xfrm>
          </p:grpSpPr>
          <p:sp>
            <p:nvSpPr>
              <p:cNvPr name="Freeform 11" id="11"/>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a:ln cap="sq">
                <a:noFill/>
                <a:prstDash val="solid"/>
                <a:miter/>
              </a:ln>
            </p:spPr>
          </p:sp>
          <p:sp>
            <p:nvSpPr>
              <p:cNvPr name="TextBox 12" id="12"/>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0" y="0"/>
              <a:ext cx="1211625" cy="13716000"/>
              <a:chOff x="0" y="0"/>
              <a:chExt cx="239333" cy="2709333"/>
            </a:xfrm>
          </p:grpSpPr>
          <p:sp>
            <p:nvSpPr>
              <p:cNvPr name="Freeform 14" id="14"/>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C6E7F9"/>
              </a:solidFill>
            </p:spPr>
          </p:sp>
          <p:sp>
            <p:nvSpPr>
              <p:cNvPr name="TextBox 15" id="15"/>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AutoShape 16" id="16"/>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
        <p:nvSpPr>
          <p:cNvPr name="Freeform 17" id="17"/>
          <p:cNvSpPr/>
          <p:nvPr/>
        </p:nvSpPr>
        <p:spPr>
          <a:xfrm flipH="false" flipV="false" rot="0">
            <a:off x="2363943" y="1143370"/>
            <a:ext cx="13560114" cy="8136068"/>
          </a:xfrm>
          <a:custGeom>
            <a:avLst/>
            <a:gdLst/>
            <a:ahLst/>
            <a:cxnLst/>
            <a:rect r="r" b="b" t="t" l="l"/>
            <a:pathLst>
              <a:path h="8136068" w="13560114">
                <a:moveTo>
                  <a:pt x="0" y="0"/>
                </a:moveTo>
                <a:lnTo>
                  <a:pt x="13560114" y="0"/>
                </a:lnTo>
                <a:lnTo>
                  <a:pt x="13560114" y="8136069"/>
                </a:lnTo>
                <a:lnTo>
                  <a:pt x="0" y="8136069"/>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Freeform 2" id="2"/>
          <p:cNvSpPr/>
          <p:nvPr/>
        </p:nvSpPr>
        <p:spPr>
          <a:xfrm flipH="false" flipV="false" rot="0">
            <a:off x="12806736" y="2648458"/>
            <a:ext cx="4935029" cy="2317056"/>
          </a:xfrm>
          <a:custGeom>
            <a:avLst/>
            <a:gdLst/>
            <a:ahLst/>
            <a:cxnLst/>
            <a:rect r="r" b="b" t="t" l="l"/>
            <a:pathLst>
              <a:path h="2317056" w="4935029">
                <a:moveTo>
                  <a:pt x="0" y="0"/>
                </a:moveTo>
                <a:lnTo>
                  <a:pt x="4935028" y="0"/>
                </a:lnTo>
                <a:lnTo>
                  <a:pt x="4935028" y="2317056"/>
                </a:lnTo>
                <a:lnTo>
                  <a:pt x="0" y="2317056"/>
                </a:lnTo>
                <a:lnTo>
                  <a:pt x="0" y="0"/>
                </a:lnTo>
                <a:close/>
              </a:path>
            </a:pathLst>
          </a:custGeom>
          <a:blipFill>
            <a:blip r:embed="rId3"/>
            <a:stretch>
              <a:fillRect l="0" t="0" r="0" b="0"/>
            </a:stretch>
          </a:blipFill>
        </p:spPr>
      </p:sp>
      <p:sp>
        <p:nvSpPr>
          <p:cNvPr name="Freeform 3" id="3"/>
          <p:cNvSpPr/>
          <p:nvPr/>
        </p:nvSpPr>
        <p:spPr>
          <a:xfrm flipH="false" flipV="false" rot="0">
            <a:off x="13422995" y="5624570"/>
            <a:ext cx="3702510" cy="1357254"/>
          </a:xfrm>
          <a:custGeom>
            <a:avLst/>
            <a:gdLst/>
            <a:ahLst/>
            <a:cxnLst/>
            <a:rect r="r" b="b" t="t" l="l"/>
            <a:pathLst>
              <a:path h="1357254" w="3702510">
                <a:moveTo>
                  <a:pt x="0" y="0"/>
                </a:moveTo>
                <a:lnTo>
                  <a:pt x="3702510" y="0"/>
                </a:lnTo>
                <a:lnTo>
                  <a:pt x="3702510" y="1357254"/>
                </a:lnTo>
                <a:lnTo>
                  <a:pt x="0" y="1357254"/>
                </a:lnTo>
                <a:lnTo>
                  <a:pt x="0" y="0"/>
                </a:lnTo>
                <a:close/>
              </a:path>
            </a:pathLst>
          </a:custGeom>
          <a:blipFill>
            <a:blip r:embed="rId4"/>
            <a:stretch>
              <a:fillRect l="0" t="0" r="0" b="0"/>
            </a:stretch>
          </a:blipFill>
        </p:spPr>
      </p:sp>
      <p:sp>
        <p:nvSpPr>
          <p:cNvPr name="Freeform 4" id="4"/>
          <p:cNvSpPr/>
          <p:nvPr/>
        </p:nvSpPr>
        <p:spPr>
          <a:xfrm flipH="false" flipV="false" rot="0">
            <a:off x="1919882" y="336364"/>
            <a:ext cx="10886854" cy="9258300"/>
          </a:xfrm>
          <a:custGeom>
            <a:avLst/>
            <a:gdLst/>
            <a:ahLst/>
            <a:cxnLst/>
            <a:rect r="r" b="b" t="t" l="l"/>
            <a:pathLst>
              <a:path h="9258300" w="10886854">
                <a:moveTo>
                  <a:pt x="0" y="0"/>
                </a:moveTo>
                <a:lnTo>
                  <a:pt x="10886854" y="0"/>
                </a:lnTo>
                <a:lnTo>
                  <a:pt x="10886854" y="9258300"/>
                </a:lnTo>
                <a:lnTo>
                  <a:pt x="0" y="9258300"/>
                </a:lnTo>
                <a:lnTo>
                  <a:pt x="0" y="0"/>
                </a:lnTo>
                <a:close/>
              </a:path>
            </a:pathLst>
          </a:custGeom>
          <a:blipFill>
            <a:blip r:embed="rId5"/>
            <a:stretch>
              <a:fillRect l="-13388" t="0" r="0" b="0"/>
            </a:stretch>
          </a:blipFill>
        </p:spPr>
      </p:sp>
      <p:sp>
        <p:nvSpPr>
          <p:cNvPr name="Freeform 5" id="5"/>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712958" y="347236"/>
            <a:ext cx="12976027" cy="547370"/>
          </a:xfrm>
          <a:prstGeom prst="rect">
            <a:avLst/>
          </a:prstGeom>
        </p:spPr>
        <p:txBody>
          <a:bodyPr anchor="t" rtlCol="false" tIns="0" lIns="0" bIns="0" rIns="0">
            <a:spAutoFit/>
          </a:bodyPr>
          <a:lstStyle/>
          <a:p>
            <a:pPr algn="l" marL="0" indent="0" lvl="0">
              <a:lnSpc>
                <a:spcPts val="4479"/>
              </a:lnSpc>
              <a:spcBef>
                <a:spcPct val="0"/>
              </a:spcBef>
            </a:pPr>
            <a:r>
              <a:rPr lang="en-US" sz="3199" strike="noStrike" u="none">
                <a:solidFill>
                  <a:srgbClr val="F6F9F9"/>
                </a:solidFill>
                <a:latin typeface="Lexend Deca"/>
                <a:ea typeface="Lexend Deca"/>
                <a:cs typeface="Lexend Deca"/>
                <a:sym typeface="Lexend Deca"/>
              </a:rPr>
              <a:t>¿Cuál es la proporción de ventas por g</a:t>
            </a:r>
            <a:r>
              <a:rPr lang="en-US" sz="3199" strike="noStrike" u="none">
                <a:solidFill>
                  <a:srgbClr val="F6F9F9"/>
                </a:solidFill>
                <a:latin typeface="Lexend Deca"/>
                <a:ea typeface="Lexend Deca"/>
                <a:cs typeface="Lexend Deca"/>
                <a:sym typeface="Lexend Deca"/>
              </a:rPr>
              <a:t>é</a:t>
            </a:r>
            <a:r>
              <a:rPr lang="en-US" sz="3199" strike="noStrike" u="none">
                <a:solidFill>
                  <a:srgbClr val="F6F9F9"/>
                </a:solidFill>
                <a:latin typeface="Lexend Deca"/>
                <a:ea typeface="Lexend Deca"/>
                <a:cs typeface="Lexend Deca"/>
                <a:sym typeface="Lexend Deca"/>
              </a:rPr>
              <a:t>nero en nuestro Data</a:t>
            </a:r>
            <a:r>
              <a:rPr lang="en-US" sz="3199" strike="noStrike" u="none">
                <a:solidFill>
                  <a:srgbClr val="F6F9F9"/>
                </a:solidFill>
                <a:latin typeface="Lexend Deca"/>
                <a:ea typeface="Lexend Deca"/>
                <a:cs typeface="Lexend Deca"/>
                <a:sym typeface="Lexend Deca"/>
              </a:rPr>
              <a:t> </a:t>
            </a:r>
            <a:r>
              <a:rPr lang="en-US" sz="3199" strike="noStrike" u="none">
                <a:solidFill>
                  <a:srgbClr val="F6F9F9"/>
                </a:solidFill>
                <a:latin typeface="Lexend Deca"/>
                <a:ea typeface="Lexend Deca"/>
                <a:cs typeface="Lexend Deca"/>
                <a:sym typeface="Lexend Deca"/>
              </a:rPr>
              <a:t>Set?</a:t>
            </a:r>
          </a:p>
        </p:txBody>
      </p:sp>
      <p:sp>
        <p:nvSpPr>
          <p:cNvPr name="TextBox 7" id="7"/>
          <p:cNvSpPr txBox="true"/>
          <p:nvPr/>
        </p:nvSpPr>
        <p:spPr>
          <a:xfrm rot="0">
            <a:off x="16477994" y="309136"/>
            <a:ext cx="1562612" cy="936489"/>
          </a:xfrm>
          <a:prstGeom prst="rect">
            <a:avLst/>
          </a:prstGeom>
        </p:spPr>
        <p:txBody>
          <a:bodyPr anchor="t" rtlCol="false" tIns="0" lIns="0" bIns="0" rIns="0">
            <a:spAutoFit/>
          </a:bodyPr>
          <a:lstStyle/>
          <a:p>
            <a:pPr algn="ctr">
              <a:lnSpc>
                <a:spcPts val="7707"/>
              </a:lnSpc>
            </a:pPr>
            <a:r>
              <a:rPr lang="en-US" sz="5505">
                <a:solidFill>
                  <a:srgbClr val="F6FEFF"/>
                </a:solidFill>
                <a:latin typeface="Hussar Bold"/>
                <a:ea typeface="Hussar Bold"/>
                <a:cs typeface="Hussar Bold"/>
                <a:sym typeface="Hussar Bold"/>
              </a:rPr>
              <a:t>1</a:t>
            </a:r>
          </a:p>
        </p:txBody>
      </p:sp>
      <p:sp>
        <p:nvSpPr>
          <p:cNvPr name="TextBox 8" id="8"/>
          <p:cNvSpPr txBox="true"/>
          <p:nvPr/>
        </p:nvSpPr>
        <p:spPr>
          <a:xfrm rot="0">
            <a:off x="9059287" y="9396226"/>
            <a:ext cx="16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3</a:t>
            </a:r>
          </a:p>
        </p:txBody>
      </p:sp>
      <p:grpSp>
        <p:nvGrpSpPr>
          <p:cNvPr name="Group 9" id="9"/>
          <p:cNvGrpSpPr/>
          <p:nvPr/>
        </p:nvGrpSpPr>
        <p:grpSpPr>
          <a:xfrm rot="0">
            <a:off x="-31071" y="0"/>
            <a:ext cx="1817438" cy="10287000"/>
            <a:chOff x="0" y="0"/>
            <a:chExt cx="2423250" cy="13716000"/>
          </a:xfrm>
        </p:grpSpPr>
        <p:grpSp>
          <p:nvGrpSpPr>
            <p:cNvPr name="Group 10" id="10"/>
            <p:cNvGrpSpPr/>
            <p:nvPr/>
          </p:nvGrpSpPr>
          <p:grpSpPr>
            <a:xfrm rot="0">
              <a:off x="1211625" y="0"/>
              <a:ext cx="1211625" cy="13716000"/>
              <a:chOff x="0" y="0"/>
              <a:chExt cx="239333" cy="2709333"/>
            </a:xfrm>
          </p:grpSpPr>
          <p:sp>
            <p:nvSpPr>
              <p:cNvPr name="Freeform 11" id="11"/>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2" id="12"/>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5813" y="0"/>
              <a:ext cx="1211625" cy="13716000"/>
              <a:chOff x="0" y="0"/>
              <a:chExt cx="239333" cy="2709333"/>
            </a:xfrm>
          </p:grpSpPr>
          <p:sp>
            <p:nvSpPr>
              <p:cNvPr name="Freeform 14" id="14"/>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94CBE2"/>
              </a:solidFill>
              <a:ln cap="sq">
                <a:noFill/>
                <a:prstDash val="solid"/>
                <a:miter/>
              </a:ln>
            </p:spPr>
          </p:sp>
          <p:sp>
            <p:nvSpPr>
              <p:cNvPr name="TextBox 15" id="15"/>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0" y="0"/>
              <a:ext cx="1211625" cy="13716000"/>
              <a:chOff x="0" y="0"/>
              <a:chExt cx="239333" cy="2709333"/>
            </a:xfrm>
          </p:grpSpPr>
          <p:sp>
            <p:nvSpPr>
              <p:cNvPr name="Freeform 17" id="17"/>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p:spPr>
          </p:sp>
          <p:sp>
            <p:nvSpPr>
              <p:cNvPr name="TextBox 18" id="18"/>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Freeform 19" id="19"/>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20" id="20"/>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Freeform 2" id="2"/>
          <p:cNvSpPr/>
          <p:nvPr/>
        </p:nvSpPr>
        <p:spPr>
          <a:xfrm flipH="false" flipV="false" rot="0">
            <a:off x="210359" y="1023838"/>
            <a:ext cx="17024245" cy="8370951"/>
          </a:xfrm>
          <a:custGeom>
            <a:avLst/>
            <a:gdLst/>
            <a:ahLst/>
            <a:cxnLst/>
            <a:rect r="r" b="b" t="t" l="l"/>
            <a:pathLst>
              <a:path h="8370951" w="17024245">
                <a:moveTo>
                  <a:pt x="0" y="0"/>
                </a:moveTo>
                <a:lnTo>
                  <a:pt x="17024245" y="0"/>
                </a:lnTo>
                <a:lnTo>
                  <a:pt x="17024245" y="8370951"/>
                </a:lnTo>
                <a:lnTo>
                  <a:pt x="0" y="8370951"/>
                </a:lnTo>
                <a:lnTo>
                  <a:pt x="0" y="0"/>
                </a:lnTo>
                <a:close/>
              </a:path>
            </a:pathLst>
          </a:custGeom>
          <a:blipFill>
            <a:blip r:embed="rId3"/>
            <a:stretch>
              <a:fillRect l="0" t="-11941" r="-10085" b="0"/>
            </a:stretch>
          </a:blipFill>
        </p:spPr>
      </p:sp>
      <p:sp>
        <p:nvSpPr>
          <p:cNvPr name="TextBox 3" id="3"/>
          <p:cNvSpPr txBox="true"/>
          <p:nvPr/>
        </p:nvSpPr>
        <p:spPr>
          <a:xfrm rot="0">
            <a:off x="3807301" y="347236"/>
            <a:ext cx="10673478" cy="1109345"/>
          </a:xfrm>
          <a:prstGeom prst="rect">
            <a:avLst/>
          </a:prstGeom>
        </p:spPr>
        <p:txBody>
          <a:bodyPr anchor="t" rtlCol="false" tIns="0" lIns="0" bIns="0" rIns="0">
            <a:spAutoFit/>
          </a:bodyPr>
          <a:lstStyle/>
          <a:p>
            <a:pPr algn="l" marL="0" indent="0" lvl="0">
              <a:lnSpc>
                <a:spcPts val="4479"/>
              </a:lnSpc>
              <a:spcBef>
                <a:spcPct val="0"/>
              </a:spcBef>
            </a:pPr>
            <a:r>
              <a:rPr lang="en-US" sz="3199" strike="noStrike" u="none">
                <a:solidFill>
                  <a:srgbClr val="F6F9F9"/>
                </a:solidFill>
                <a:latin typeface="Lexend Deca"/>
                <a:ea typeface="Lexend Deca"/>
                <a:cs typeface="Lexend Deca"/>
                <a:sym typeface="Lexend Deca"/>
              </a:rPr>
              <a:t>Evolución de Ventas Globales de Videojuegos por Año</a:t>
            </a:r>
          </a:p>
          <a:p>
            <a:pPr algn="l" marL="0" indent="0" lvl="0">
              <a:lnSpc>
                <a:spcPts val="4479"/>
              </a:lnSpc>
              <a:spcBef>
                <a:spcPct val="0"/>
              </a:spcBef>
            </a:pPr>
          </a:p>
        </p:txBody>
      </p:sp>
      <p:sp>
        <p:nvSpPr>
          <p:cNvPr name="TextBox 4" id="4"/>
          <p:cNvSpPr txBox="true"/>
          <p:nvPr/>
        </p:nvSpPr>
        <p:spPr>
          <a:xfrm rot="0">
            <a:off x="4421959" y="8651875"/>
            <a:ext cx="10122932"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000000"/>
                </a:solidFill>
                <a:latin typeface="HK Grotesk Bold"/>
                <a:ea typeface="HK Grotesk Bold"/>
                <a:cs typeface="HK Grotesk Bold"/>
                <a:sym typeface="HK Grotesk Bold"/>
              </a:rPr>
              <a:t>¿Qué ha pasado para esta subida a partir del 1995?</a:t>
            </a:r>
          </a:p>
        </p:txBody>
      </p:sp>
      <p:sp>
        <p:nvSpPr>
          <p:cNvPr name="Freeform 5" id="5"/>
          <p:cNvSpPr/>
          <p:nvPr/>
        </p:nvSpPr>
        <p:spPr>
          <a:xfrm flipH="false" flipV="false" rot="0">
            <a:off x="12940250" y="8728075"/>
            <a:ext cx="5834512" cy="1976249"/>
          </a:xfrm>
          <a:custGeom>
            <a:avLst/>
            <a:gdLst/>
            <a:ahLst/>
            <a:cxnLst/>
            <a:rect r="r" b="b" t="t" l="l"/>
            <a:pathLst>
              <a:path h="1976249" w="5834512">
                <a:moveTo>
                  <a:pt x="0" y="0"/>
                </a:moveTo>
                <a:lnTo>
                  <a:pt x="5834512" y="0"/>
                </a:lnTo>
                <a:lnTo>
                  <a:pt x="5834512" y="1976249"/>
                </a:lnTo>
                <a:lnTo>
                  <a:pt x="0" y="1976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128539" y="-883339"/>
            <a:ext cx="6126912" cy="2075290"/>
          </a:xfrm>
          <a:custGeom>
            <a:avLst/>
            <a:gdLst/>
            <a:ahLst/>
            <a:cxnLst/>
            <a:rect r="r" b="b" t="t" l="l"/>
            <a:pathLst>
              <a:path h="2075290" w="6126912">
                <a:moveTo>
                  <a:pt x="0" y="0"/>
                </a:moveTo>
                <a:lnTo>
                  <a:pt x="6126911" y="0"/>
                </a:lnTo>
                <a:lnTo>
                  <a:pt x="6126911" y="2075290"/>
                </a:lnTo>
                <a:lnTo>
                  <a:pt x="0" y="2075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477994" y="309136"/>
            <a:ext cx="1562612" cy="936489"/>
          </a:xfrm>
          <a:prstGeom prst="rect">
            <a:avLst/>
          </a:prstGeom>
        </p:spPr>
        <p:txBody>
          <a:bodyPr anchor="t" rtlCol="false" tIns="0" lIns="0" bIns="0" rIns="0">
            <a:spAutoFit/>
          </a:bodyPr>
          <a:lstStyle/>
          <a:p>
            <a:pPr algn="ctr">
              <a:lnSpc>
                <a:spcPts val="7707"/>
              </a:lnSpc>
            </a:pPr>
            <a:r>
              <a:rPr lang="en-US" sz="5505">
                <a:solidFill>
                  <a:srgbClr val="F6FEFF"/>
                </a:solidFill>
                <a:latin typeface="Hussar Bold"/>
                <a:ea typeface="Hussar Bold"/>
                <a:cs typeface="Hussar Bold"/>
                <a:sym typeface="Hussar Bold"/>
              </a:rPr>
              <a:t>1</a:t>
            </a:r>
          </a:p>
        </p:txBody>
      </p:sp>
      <p:sp>
        <p:nvSpPr>
          <p:cNvPr name="TextBox 8" id="8"/>
          <p:cNvSpPr txBox="true"/>
          <p:nvPr/>
        </p:nvSpPr>
        <p:spPr>
          <a:xfrm rot="0">
            <a:off x="9059287" y="9388124"/>
            <a:ext cx="16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4</a:t>
            </a:r>
          </a:p>
        </p:txBody>
      </p:sp>
      <p:grpSp>
        <p:nvGrpSpPr>
          <p:cNvPr name="Group 9" id="9"/>
          <p:cNvGrpSpPr/>
          <p:nvPr/>
        </p:nvGrpSpPr>
        <p:grpSpPr>
          <a:xfrm rot="0">
            <a:off x="0" y="0"/>
            <a:ext cx="1817438" cy="10287000"/>
            <a:chOff x="0" y="0"/>
            <a:chExt cx="2423250" cy="13716000"/>
          </a:xfrm>
        </p:grpSpPr>
        <p:grpSp>
          <p:nvGrpSpPr>
            <p:cNvPr name="Group 10" id="10"/>
            <p:cNvGrpSpPr/>
            <p:nvPr/>
          </p:nvGrpSpPr>
          <p:grpSpPr>
            <a:xfrm rot="0">
              <a:off x="1211625" y="0"/>
              <a:ext cx="1211625" cy="13716000"/>
              <a:chOff x="0" y="0"/>
              <a:chExt cx="239333" cy="2709333"/>
            </a:xfrm>
          </p:grpSpPr>
          <p:sp>
            <p:nvSpPr>
              <p:cNvPr name="Freeform 11" id="11"/>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2" id="12"/>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5813" y="0"/>
              <a:ext cx="1211625" cy="13716000"/>
              <a:chOff x="0" y="0"/>
              <a:chExt cx="239333" cy="2709333"/>
            </a:xfrm>
          </p:grpSpPr>
          <p:sp>
            <p:nvSpPr>
              <p:cNvPr name="Freeform 14" id="14"/>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a:ln cap="sq">
                <a:noFill/>
                <a:prstDash val="solid"/>
                <a:miter/>
              </a:ln>
            </p:spPr>
          </p:sp>
          <p:sp>
            <p:nvSpPr>
              <p:cNvPr name="TextBox 15" id="15"/>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0" y="0"/>
              <a:ext cx="1211625" cy="13716000"/>
              <a:chOff x="0" y="0"/>
              <a:chExt cx="239333" cy="2709333"/>
            </a:xfrm>
          </p:grpSpPr>
          <p:sp>
            <p:nvSpPr>
              <p:cNvPr name="Freeform 17" id="17"/>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C6E7F9"/>
              </a:solidFill>
            </p:spPr>
          </p:sp>
          <p:sp>
            <p:nvSpPr>
              <p:cNvPr name="TextBox 18" id="18"/>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AutoShape 19" id="19"/>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34594" y="2262854"/>
            <a:ext cx="6922777" cy="7263241"/>
          </a:xfrm>
          <a:custGeom>
            <a:avLst/>
            <a:gdLst/>
            <a:ahLst/>
            <a:cxnLst/>
            <a:rect r="r" b="b" t="t" l="l"/>
            <a:pathLst>
              <a:path h="7263241" w="6922777">
                <a:moveTo>
                  <a:pt x="0" y="0"/>
                </a:moveTo>
                <a:lnTo>
                  <a:pt x="6922777" y="0"/>
                </a:lnTo>
                <a:lnTo>
                  <a:pt x="6922777" y="7263241"/>
                </a:lnTo>
                <a:lnTo>
                  <a:pt x="0" y="7263241"/>
                </a:lnTo>
                <a:lnTo>
                  <a:pt x="0" y="0"/>
                </a:lnTo>
                <a:close/>
              </a:path>
            </a:pathLst>
          </a:custGeom>
          <a:blipFill>
            <a:blip r:embed="rId4"/>
            <a:stretch>
              <a:fillRect l="-2459" t="0" r="-2459" b="0"/>
            </a:stretch>
          </a:blipFill>
        </p:spPr>
      </p:sp>
      <p:sp>
        <p:nvSpPr>
          <p:cNvPr name="TextBox 5" id="5"/>
          <p:cNvSpPr txBox="true"/>
          <p:nvPr/>
        </p:nvSpPr>
        <p:spPr>
          <a:xfrm rot="0">
            <a:off x="2160726" y="555578"/>
            <a:ext cx="10405166" cy="2230346"/>
          </a:xfrm>
          <a:prstGeom prst="rect">
            <a:avLst/>
          </a:prstGeom>
        </p:spPr>
        <p:txBody>
          <a:bodyPr anchor="t" rtlCol="false" tIns="0" lIns="0" bIns="0" rIns="0">
            <a:spAutoFit/>
          </a:bodyPr>
          <a:lstStyle/>
          <a:p>
            <a:pPr algn="l">
              <a:lnSpc>
                <a:spcPts val="8589"/>
              </a:lnSpc>
            </a:pPr>
            <a:r>
              <a:rPr lang="en-US" sz="8855">
                <a:solidFill>
                  <a:srgbClr val="000000"/>
                </a:solidFill>
                <a:latin typeface="Lexend Deca"/>
                <a:ea typeface="Lexend Deca"/>
                <a:cs typeface="Lexend Deca"/>
                <a:sym typeface="Lexend Deca"/>
              </a:rPr>
              <a:t>VENTA DE VIDEOCONSOLAS</a:t>
            </a:r>
          </a:p>
        </p:txBody>
      </p:sp>
      <p:sp>
        <p:nvSpPr>
          <p:cNvPr name="TextBox 6" id="6"/>
          <p:cNvSpPr txBox="true"/>
          <p:nvPr/>
        </p:nvSpPr>
        <p:spPr>
          <a:xfrm rot="0">
            <a:off x="9457371" y="5364280"/>
            <a:ext cx="9030710" cy="530194"/>
          </a:xfrm>
          <a:prstGeom prst="rect">
            <a:avLst/>
          </a:prstGeom>
        </p:spPr>
        <p:txBody>
          <a:bodyPr anchor="t" rtlCol="false" tIns="0" lIns="0" bIns="0" rIns="0">
            <a:spAutoFit/>
          </a:bodyPr>
          <a:lstStyle/>
          <a:p>
            <a:pPr algn="ctr">
              <a:lnSpc>
                <a:spcPts val="4376"/>
              </a:lnSpc>
            </a:pPr>
            <a:r>
              <a:rPr lang="en-US" sz="3126">
                <a:solidFill>
                  <a:srgbClr val="000000"/>
                </a:solidFill>
                <a:latin typeface="Lexend Deca"/>
                <a:ea typeface="Lexend Deca"/>
                <a:cs typeface="Lexend Deca"/>
                <a:sym typeface="Lexend Deca"/>
              </a:rPr>
              <a:t>ESTADISTÍCAS Y COMPARATIVAS</a:t>
            </a:r>
          </a:p>
        </p:txBody>
      </p:sp>
      <p:sp>
        <p:nvSpPr>
          <p:cNvPr name="TextBox 7" id="7"/>
          <p:cNvSpPr txBox="true"/>
          <p:nvPr/>
        </p:nvSpPr>
        <p:spPr>
          <a:xfrm rot="0">
            <a:off x="9257290" y="5789700"/>
            <a:ext cx="9030710" cy="1749425"/>
          </a:xfrm>
          <a:prstGeom prst="rect">
            <a:avLst/>
          </a:prstGeom>
        </p:spPr>
        <p:txBody>
          <a:bodyPr anchor="t" rtlCol="false" tIns="0" lIns="0" bIns="0" rIns="0">
            <a:spAutoFit/>
          </a:bodyPr>
          <a:lstStyle/>
          <a:p>
            <a:pPr algn="ctr">
              <a:lnSpc>
                <a:spcPts val="7000"/>
              </a:lnSpc>
            </a:pPr>
            <a:r>
              <a:rPr lang="en-US" sz="5000">
                <a:solidFill>
                  <a:srgbClr val="000000"/>
                </a:solidFill>
                <a:latin typeface="Lexend Deca"/>
                <a:ea typeface="Lexend Deca"/>
                <a:cs typeface="Lexend Deca"/>
                <a:sym typeface="Lexend Deca"/>
              </a:rPr>
              <a:t>SOBREMESA Y</a:t>
            </a:r>
          </a:p>
          <a:p>
            <a:pPr algn="ctr">
              <a:lnSpc>
                <a:spcPts val="7000"/>
              </a:lnSpc>
            </a:pPr>
            <a:r>
              <a:rPr lang="en-US" sz="5000">
                <a:solidFill>
                  <a:srgbClr val="000000"/>
                </a:solidFill>
                <a:latin typeface="Lexend Deca"/>
                <a:ea typeface="Lexend Deca"/>
                <a:cs typeface="Lexend Deca"/>
                <a:sym typeface="Lexend Deca"/>
              </a:rPr>
              <a:t>PORTÁTILES</a:t>
            </a:r>
          </a:p>
        </p:txBody>
      </p:sp>
      <p:grpSp>
        <p:nvGrpSpPr>
          <p:cNvPr name="Group 8" id="8"/>
          <p:cNvGrpSpPr/>
          <p:nvPr/>
        </p:nvGrpSpPr>
        <p:grpSpPr>
          <a:xfrm rot="0">
            <a:off x="-31071" y="0"/>
            <a:ext cx="1817438" cy="10287000"/>
            <a:chOff x="0" y="0"/>
            <a:chExt cx="2423250" cy="13716000"/>
          </a:xfrm>
        </p:grpSpPr>
        <p:grpSp>
          <p:nvGrpSpPr>
            <p:cNvPr name="Group 9" id="9"/>
            <p:cNvGrpSpPr/>
            <p:nvPr/>
          </p:nvGrpSpPr>
          <p:grpSpPr>
            <a:xfrm rot="0">
              <a:off x="1211625" y="0"/>
              <a:ext cx="1211625" cy="13716000"/>
              <a:chOff x="0" y="0"/>
              <a:chExt cx="239333" cy="2709333"/>
            </a:xfrm>
          </p:grpSpPr>
          <p:sp>
            <p:nvSpPr>
              <p:cNvPr name="Freeform 10" id="10"/>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1" id="11"/>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05813" y="0"/>
              <a:ext cx="1211625" cy="13716000"/>
              <a:chOff x="0" y="0"/>
              <a:chExt cx="239333" cy="2709333"/>
            </a:xfrm>
          </p:grpSpPr>
          <p:sp>
            <p:nvSpPr>
              <p:cNvPr name="Freeform 13" id="13"/>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94CBE2"/>
              </a:solidFill>
              <a:ln cap="sq">
                <a:noFill/>
                <a:prstDash val="solid"/>
                <a:miter/>
              </a:ln>
            </p:spPr>
          </p:sp>
          <p:sp>
            <p:nvSpPr>
              <p:cNvPr name="TextBox 14" id="14"/>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0" y="0"/>
              <a:ext cx="1211625" cy="13716000"/>
              <a:chOff x="0" y="0"/>
              <a:chExt cx="239333" cy="2709333"/>
            </a:xfrm>
          </p:grpSpPr>
          <p:sp>
            <p:nvSpPr>
              <p:cNvPr name="Freeform 16" id="16"/>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p:spPr>
          </p:sp>
          <p:sp>
            <p:nvSpPr>
              <p:cNvPr name="TextBox 17" id="17"/>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1499" y="0"/>
            <a:ext cx="14100997" cy="9394789"/>
          </a:xfrm>
          <a:custGeom>
            <a:avLst/>
            <a:gdLst/>
            <a:ahLst/>
            <a:cxnLst/>
            <a:rect r="r" b="b" t="t" l="l"/>
            <a:pathLst>
              <a:path h="9394789" w="14100997">
                <a:moveTo>
                  <a:pt x="0" y="0"/>
                </a:moveTo>
                <a:lnTo>
                  <a:pt x="14100997" y="0"/>
                </a:lnTo>
                <a:lnTo>
                  <a:pt x="14100997" y="9394789"/>
                </a:lnTo>
                <a:lnTo>
                  <a:pt x="0" y="9394789"/>
                </a:lnTo>
                <a:lnTo>
                  <a:pt x="0" y="0"/>
                </a:lnTo>
                <a:close/>
              </a:path>
            </a:pathLst>
          </a:custGeom>
          <a:blipFill>
            <a:blip r:embed="rId3"/>
            <a:stretch>
              <a:fillRect l="0" t="0" r="0" b="0"/>
            </a:stretch>
          </a:blipFill>
        </p:spPr>
      </p:sp>
      <p:sp>
        <p:nvSpPr>
          <p:cNvPr name="Freeform 3" id="3"/>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66451" y="850658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67839" y="288878"/>
            <a:ext cx="7152323" cy="547370"/>
          </a:xfrm>
          <a:prstGeom prst="rect">
            <a:avLst/>
          </a:prstGeom>
        </p:spPr>
        <p:txBody>
          <a:bodyPr anchor="t" rtlCol="false" tIns="0" lIns="0" bIns="0" rIns="0">
            <a:spAutoFit/>
          </a:bodyPr>
          <a:lstStyle/>
          <a:p>
            <a:pPr algn="l" marL="0" indent="0" lvl="0">
              <a:lnSpc>
                <a:spcPts val="4479"/>
              </a:lnSpc>
              <a:spcBef>
                <a:spcPct val="0"/>
              </a:spcBef>
            </a:pPr>
            <a:r>
              <a:rPr lang="en-US" sz="3199" strike="noStrike" u="none">
                <a:solidFill>
                  <a:srgbClr val="F6F9F9"/>
                </a:solidFill>
                <a:latin typeface="Lexend Deca"/>
                <a:ea typeface="Lexend Deca"/>
                <a:cs typeface="Lexend Deca"/>
                <a:sym typeface="Lexend Deca"/>
              </a:rPr>
              <a:t>Gráfico de ventas de videoconsolas </a:t>
            </a:r>
          </a:p>
        </p:txBody>
      </p:sp>
      <p:sp>
        <p:nvSpPr>
          <p:cNvPr name="TextBox 6" id="6"/>
          <p:cNvSpPr txBox="true"/>
          <p:nvPr/>
        </p:nvSpPr>
        <p:spPr>
          <a:xfrm rot="0">
            <a:off x="9144000" y="9396226"/>
            <a:ext cx="16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5</a:t>
            </a:r>
          </a:p>
        </p:txBody>
      </p:sp>
      <p:grpSp>
        <p:nvGrpSpPr>
          <p:cNvPr name="Group 7" id="7"/>
          <p:cNvGrpSpPr/>
          <p:nvPr/>
        </p:nvGrpSpPr>
        <p:grpSpPr>
          <a:xfrm rot="0">
            <a:off x="-31071" y="0"/>
            <a:ext cx="1817438" cy="10287000"/>
            <a:chOff x="0" y="0"/>
            <a:chExt cx="2423250" cy="13716000"/>
          </a:xfrm>
        </p:grpSpPr>
        <p:grpSp>
          <p:nvGrpSpPr>
            <p:cNvPr name="Group 8" id="8"/>
            <p:cNvGrpSpPr/>
            <p:nvPr/>
          </p:nvGrpSpPr>
          <p:grpSpPr>
            <a:xfrm rot="0">
              <a:off x="1211625" y="0"/>
              <a:ext cx="1211625" cy="13716000"/>
              <a:chOff x="0" y="0"/>
              <a:chExt cx="239333" cy="2709333"/>
            </a:xfrm>
          </p:grpSpPr>
          <p:sp>
            <p:nvSpPr>
              <p:cNvPr name="Freeform 9" id="9"/>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0" id="10"/>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05813" y="0"/>
              <a:ext cx="1211625" cy="13716000"/>
              <a:chOff x="0" y="0"/>
              <a:chExt cx="239333" cy="2709333"/>
            </a:xfrm>
          </p:grpSpPr>
          <p:sp>
            <p:nvSpPr>
              <p:cNvPr name="Freeform 12" id="12"/>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a:ln cap="sq">
                <a:noFill/>
                <a:prstDash val="solid"/>
                <a:miter/>
              </a:ln>
            </p:spPr>
          </p:sp>
          <p:sp>
            <p:nvSpPr>
              <p:cNvPr name="TextBox 13" id="13"/>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0" y="0"/>
              <a:ext cx="1211625" cy="13716000"/>
              <a:chOff x="0" y="0"/>
              <a:chExt cx="239333" cy="2709333"/>
            </a:xfrm>
          </p:grpSpPr>
          <p:sp>
            <p:nvSpPr>
              <p:cNvPr name="Freeform 15" id="15"/>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C6E7F9"/>
              </a:solidFill>
            </p:spPr>
          </p:sp>
          <p:sp>
            <p:nvSpPr>
              <p:cNvPr name="TextBox 16" id="16"/>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AutoShape 17" id="17"/>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A"/>
        </a:solidFill>
      </p:bgPr>
    </p:bg>
    <p:spTree>
      <p:nvGrpSpPr>
        <p:cNvPr id="1" name=""/>
        <p:cNvGrpSpPr/>
        <p:nvPr/>
      </p:nvGrpSpPr>
      <p:grpSpPr>
        <a:xfrm>
          <a:off x="0" y="0"/>
          <a:ext cx="0" cy="0"/>
          <a:chOff x="0" y="0"/>
          <a:chExt cx="0" cy="0"/>
        </a:xfrm>
      </p:grpSpPr>
      <p:sp>
        <p:nvSpPr>
          <p:cNvPr name="Freeform 2" id="2"/>
          <p:cNvSpPr/>
          <p:nvPr/>
        </p:nvSpPr>
        <p:spPr>
          <a:xfrm flipH="false" flipV="false" rot="0">
            <a:off x="1653003" y="2163592"/>
            <a:ext cx="8096250" cy="5953125"/>
          </a:xfrm>
          <a:custGeom>
            <a:avLst/>
            <a:gdLst/>
            <a:ahLst/>
            <a:cxnLst/>
            <a:rect r="r" b="b" t="t" l="l"/>
            <a:pathLst>
              <a:path h="5953125" w="8096250">
                <a:moveTo>
                  <a:pt x="0" y="0"/>
                </a:moveTo>
                <a:lnTo>
                  <a:pt x="8096250" y="0"/>
                </a:lnTo>
                <a:lnTo>
                  <a:pt x="8096250" y="5953125"/>
                </a:lnTo>
                <a:lnTo>
                  <a:pt x="0" y="5953125"/>
                </a:lnTo>
                <a:lnTo>
                  <a:pt x="0" y="0"/>
                </a:lnTo>
                <a:close/>
              </a:path>
            </a:pathLst>
          </a:custGeom>
          <a:blipFill>
            <a:blip r:embed="rId2"/>
            <a:stretch>
              <a:fillRect l="-133" t="-1411" r="0" b="-724"/>
            </a:stretch>
          </a:blipFill>
        </p:spPr>
      </p:sp>
      <p:sp>
        <p:nvSpPr>
          <p:cNvPr name="Freeform 3" id="3"/>
          <p:cNvSpPr/>
          <p:nvPr/>
        </p:nvSpPr>
        <p:spPr>
          <a:xfrm flipH="false" flipV="false" rot="0">
            <a:off x="9536515" y="2061553"/>
            <a:ext cx="8096250" cy="5953125"/>
          </a:xfrm>
          <a:custGeom>
            <a:avLst/>
            <a:gdLst/>
            <a:ahLst/>
            <a:cxnLst/>
            <a:rect r="r" b="b" t="t" l="l"/>
            <a:pathLst>
              <a:path h="5953125" w="8096250">
                <a:moveTo>
                  <a:pt x="0" y="0"/>
                </a:moveTo>
                <a:lnTo>
                  <a:pt x="8096250" y="0"/>
                </a:lnTo>
                <a:lnTo>
                  <a:pt x="8096250" y="5953125"/>
                </a:lnTo>
                <a:lnTo>
                  <a:pt x="0" y="5953125"/>
                </a:lnTo>
                <a:lnTo>
                  <a:pt x="0" y="0"/>
                </a:lnTo>
                <a:close/>
              </a:path>
            </a:pathLst>
          </a:custGeom>
          <a:blipFill>
            <a:blip r:embed="rId3"/>
            <a:stretch>
              <a:fillRect l="-443" t="-957" r="-487" b="-1991"/>
            </a:stretch>
          </a:blipFill>
        </p:spPr>
      </p:sp>
      <p:sp>
        <p:nvSpPr>
          <p:cNvPr name="Freeform 4" id="4"/>
          <p:cNvSpPr/>
          <p:nvPr/>
        </p:nvSpPr>
        <p:spPr>
          <a:xfrm flipH="false" flipV="false" rot="0">
            <a:off x="12940250" y="8728075"/>
            <a:ext cx="5834512" cy="1976249"/>
          </a:xfrm>
          <a:custGeom>
            <a:avLst/>
            <a:gdLst/>
            <a:ahLst/>
            <a:cxnLst/>
            <a:rect r="r" b="b" t="t" l="l"/>
            <a:pathLst>
              <a:path h="1976249" w="5834512">
                <a:moveTo>
                  <a:pt x="0" y="0"/>
                </a:moveTo>
                <a:lnTo>
                  <a:pt x="5834512" y="0"/>
                </a:lnTo>
                <a:lnTo>
                  <a:pt x="5834512" y="1976249"/>
                </a:lnTo>
                <a:lnTo>
                  <a:pt x="0" y="1976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278528" y="8170565"/>
            <a:ext cx="4046387" cy="1839973"/>
          </a:xfrm>
          <a:custGeom>
            <a:avLst/>
            <a:gdLst/>
            <a:ahLst/>
            <a:cxnLst/>
            <a:rect r="r" b="b" t="t" l="l"/>
            <a:pathLst>
              <a:path h="1839973" w="4046387">
                <a:moveTo>
                  <a:pt x="0" y="0"/>
                </a:moveTo>
                <a:lnTo>
                  <a:pt x="4046386" y="0"/>
                </a:lnTo>
                <a:lnTo>
                  <a:pt x="4046386" y="1839973"/>
                </a:lnTo>
                <a:lnTo>
                  <a:pt x="0" y="1839973"/>
                </a:lnTo>
                <a:lnTo>
                  <a:pt x="0" y="0"/>
                </a:lnTo>
                <a:close/>
              </a:path>
            </a:pathLst>
          </a:custGeom>
          <a:blipFill>
            <a:blip r:embed="rId6"/>
            <a:stretch>
              <a:fillRect l="0" t="-2104" r="-3240" b="-2104"/>
            </a:stretch>
          </a:blipFill>
        </p:spPr>
      </p:sp>
      <p:sp>
        <p:nvSpPr>
          <p:cNvPr name="Freeform 6" id="6"/>
          <p:cNvSpPr/>
          <p:nvPr/>
        </p:nvSpPr>
        <p:spPr>
          <a:xfrm flipH="true" flipV="false" rot="0">
            <a:off x="9144000" y="8158901"/>
            <a:ext cx="3934503" cy="2116435"/>
          </a:xfrm>
          <a:custGeom>
            <a:avLst/>
            <a:gdLst/>
            <a:ahLst/>
            <a:cxnLst/>
            <a:rect r="r" b="b" t="t" l="l"/>
            <a:pathLst>
              <a:path h="2116435" w="3934503">
                <a:moveTo>
                  <a:pt x="3934503" y="0"/>
                </a:moveTo>
                <a:lnTo>
                  <a:pt x="0" y="0"/>
                </a:lnTo>
                <a:lnTo>
                  <a:pt x="0" y="2116435"/>
                </a:lnTo>
                <a:lnTo>
                  <a:pt x="3934503" y="2116435"/>
                </a:lnTo>
                <a:lnTo>
                  <a:pt x="3934503" y="0"/>
                </a:lnTo>
                <a:close/>
              </a:path>
            </a:pathLst>
          </a:custGeom>
          <a:blipFill>
            <a:blip r:embed="rId7"/>
            <a:stretch>
              <a:fillRect l="0" t="0" r="0" b="0"/>
            </a:stretch>
          </a:blipFill>
          <a:ln cap="sq">
            <a:noFill/>
            <a:prstDash val="solid"/>
            <a:miter/>
          </a:ln>
        </p:spPr>
      </p:sp>
      <p:sp>
        <p:nvSpPr>
          <p:cNvPr name="TextBox 7" id="7"/>
          <p:cNvSpPr txBox="true"/>
          <p:nvPr/>
        </p:nvSpPr>
        <p:spPr>
          <a:xfrm rot="0">
            <a:off x="8774549" y="9388124"/>
            <a:ext cx="16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chivo Black"/>
                <a:ea typeface="Archivo Black"/>
                <a:cs typeface="Archivo Black"/>
                <a:sym typeface="Archivo Black"/>
              </a:rPr>
              <a:t>6</a:t>
            </a:r>
          </a:p>
        </p:txBody>
      </p:sp>
      <p:sp>
        <p:nvSpPr>
          <p:cNvPr name="Freeform 8" id="8"/>
          <p:cNvSpPr/>
          <p:nvPr/>
        </p:nvSpPr>
        <p:spPr>
          <a:xfrm flipH="false" flipV="false" rot="0">
            <a:off x="12940250" y="-88333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377313" y="1186330"/>
            <a:ext cx="16567559" cy="4222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Lexend Deca"/>
                <a:ea typeface="Lexend Deca"/>
                <a:cs typeface="Lexend Deca"/>
                <a:sym typeface="Lexend Deca"/>
              </a:rPr>
              <a:t>Nintendo 64 vs PlayStation 1</a:t>
            </a:r>
          </a:p>
        </p:txBody>
      </p:sp>
      <p:sp>
        <p:nvSpPr>
          <p:cNvPr name="TextBox 10" id="10"/>
          <p:cNvSpPr txBox="true"/>
          <p:nvPr/>
        </p:nvSpPr>
        <p:spPr>
          <a:xfrm rot="0">
            <a:off x="2322846" y="398737"/>
            <a:ext cx="15104934" cy="464820"/>
          </a:xfrm>
          <a:prstGeom prst="rect">
            <a:avLst/>
          </a:prstGeom>
        </p:spPr>
        <p:txBody>
          <a:bodyPr anchor="t" rtlCol="false" tIns="0" lIns="0" bIns="0" rIns="0">
            <a:spAutoFit/>
          </a:bodyPr>
          <a:lstStyle/>
          <a:p>
            <a:pPr algn="l" marL="0" indent="0" lvl="0">
              <a:lnSpc>
                <a:spcPts val="3780"/>
              </a:lnSpc>
              <a:spcBef>
                <a:spcPct val="0"/>
              </a:spcBef>
            </a:pPr>
            <a:r>
              <a:rPr lang="en-US" sz="2700" strike="noStrike" u="none">
                <a:solidFill>
                  <a:srgbClr val="F6F9F9"/>
                </a:solidFill>
                <a:latin typeface="Lexend Deca"/>
                <a:ea typeface="Lexend Deca"/>
                <a:cs typeface="Lexend Deca"/>
                <a:sym typeface="Lexend Deca"/>
              </a:rPr>
              <a:t>Hip</a:t>
            </a:r>
            <a:r>
              <a:rPr lang="en-US" sz="2700" strike="noStrike" u="none">
                <a:solidFill>
                  <a:srgbClr val="F6F9F9"/>
                </a:solidFill>
                <a:latin typeface="Lexend Deca"/>
                <a:ea typeface="Lexend Deca"/>
                <a:cs typeface="Lexend Deca"/>
                <a:sym typeface="Lexend Deca"/>
              </a:rPr>
              <a:t>ó</a:t>
            </a:r>
            <a:r>
              <a:rPr lang="en-US" sz="2700" strike="noStrike" u="none">
                <a:solidFill>
                  <a:srgbClr val="F6F9F9"/>
                </a:solidFill>
                <a:latin typeface="Lexend Deca"/>
                <a:ea typeface="Lexend Deca"/>
                <a:cs typeface="Lexend Deca"/>
                <a:sym typeface="Lexend Deca"/>
              </a:rPr>
              <a:t>tesis: Las consolas de sobremesa de Play</a:t>
            </a:r>
            <a:r>
              <a:rPr lang="en-US" sz="2700" strike="noStrike" u="none">
                <a:solidFill>
                  <a:srgbClr val="F6F9F9"/>
                </a:solidFill>
                <a:latin typeface="Lexend Deca"/>
                <a:ea typeface="Lexend Deca"/>
                <a:cs typeface="Lexend Deca"/>
                <a:sym typeface="Lexend Deca"/>
              </a:rPr>
              <a:t>S</a:t>
            </a:r>
            <a:r>
              <a:rPr lang="en-US" sz="2700" strike="noStrike" u="none">
                <a:solidFill>
                  <a:srgbClr val="F6F9F9"/>
                </a:solidFill>
                <a:latin typeface="Lexend Deca"/>
                <a:ea typeface="Lexend Deca"/>
                <a:cs typeface="Lexend Deca"/>
                <a:sym typeface="Lexend Deca"/>
              </a:rPr>
              <a:t>tation van a ganar sobre las de Nintendo</a:t>
            </a:r>
          </a:p>
        </p:txBody>
      </p:sp>
      <p:grpSp>
        <p:nvGrpSpPr>
          <p:cNvPr name="Group 11" id="11"/>
          <p:cNvGrpSpPr/>
          <p:nvPr/>
        </p:nvGrpSpPr>
        <p:grpSpPr>
          <a:xfrm rot="0">
            <a:off x="-31071" y="0"/>
            <a:ext cx="1817438" cy="10287000"/>
            <a:chOff x="0" y="0"/>
            <a:chExt cx="2423250" cy="13716000"/>
          </a:xfrm>
        </p:grpSpPr>
        <p:grpSp>
          <p:nvGrpSpPr>
            <p:cNvPr name="Group 12" id="12"/>
            <p:cNvGrpSpPr/>
            <p:nvPr/>
          </p:nvGrpSpPr>
          <p:grpSpPr>
            <a:xfrm rot="0">
              <a:off x="1211625" y="0"/>
              <a:ext cx="1211625" cy="13716000"/>
              <a:chOff x="0" y="0"/>
              <a:chExt cx="239333" cy="2709333"/>
            </a:xfrm>
          </p:grpSpPr>
          <p:sp>
            <p:nvSpPr>
              <p:cNvPr name="Freeform 13" id="13"/>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F6FEFF"/>
              </a:solidFill>
            </p:spPr>
          </p:sp>
          <p:sp>
            <p:nvSpPr>
              <p:cNvPr name="TextBox 14" id="14"/>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05813" y="0"/>
              <a:ext cx="1211625" cy="13716000"/>
              <a:chOff x="0" y="0"/>
              <a:chExt cx="239333" cy="2709333"/>
            </a:xfrm>
          </p:grpSpPr>
          <p:sp>
            <p:nvSpPr>
              <p:cNvPr name="Freeform 16" id="16"/>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94CBE2"/>
              </a:solidFill>
              <a:ln cap="sq">
                <a:noFill/>
                <a:prstDash val="solid"/>
                <a:miter/>
              </a:ln>
            </p:spPr>
          </p:sp>
          <p:sp>
            <p:nvSpPr>
              <p:cNvPr name="TextBox 17" id="17"/>
              <p:cNvSpPr txBox="true"/>
              <p:nvPr/>
            </p:nvSpPr>
            <p:spPr>
              <a:xfrm>
                <a:off x="0" y="-57150"/>
                <a:ext cx="239333" cy="27664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0" y="0"/>
              <a:ext cx="1211625" cy="13716000"/>
              <a:chOff x="0" y="0"/>
              <a:chExt cx="239333" cy="2709333"/>
            </a:xfrm>
          </p:grpSpPr>
          <p:sp>
            <p:nvSpPr>
              <p:cNvPr name="Freeform 19" id="19"/>
              <p:cNvSpPr/>
              <p:nvPr/>
            </p:nvSpPr>
            <p:spPr>
              <a:xfrm flipH="false" flipV="false" rot="0">
                <a:off x="0" y="0"/>
                <a:ext cx="239333" cy="2709333"/>
              </a:xfrm>
              <a:custGeom>
                <a:avLst/>
                <a:gdLst/>
                <a:ahLst/>
                <a:cxnLst/>
                <a:rect r="r" b="b" t="t" l="l"/>
                <a:pathLst>
                  <a:path h="2709333" w="239333">
                    <a:moveTo>
                      <a:pt x="0" y="0"/>
                    </a:moveTo>
                    <a:lnTo>
                      <a:pt x="239333" y="0"/>
                    </a:lnTo>
                    <a:lnTo>
                      <a:pt x="239333" y="2709333"/>
                    </a:lnTo>
                    <a:lnTo>
                      <a:pt x="0" y="2709333"/>
                    </a:lnTo>
                    <a:close/>
                  </a:path>
                </a:pathLst>
              </a:custGeom>
              <a:solidFill>
                <a:srgbClr val="EB4A52"/>
              </a:solidFill>
            </p:spPr>
          </p:sp>
          <p:sp>
            <p:nvSpPr>
              <p:cNvPr name="TextBox 20" id="20"/>
              <p:cNvSpPr txBox="true"/>
              <p:nvPr/>
            </p:nvSpPr>
            <p:spPr>
              <a:xfrm>
                <a:off x="0" y="-57150"/>
                <a:ext cx="239333" cy="2766483"/>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flipV="true">
            <a:off x="1707611" y="9737373"/>
            <a:ext cx="5669702" cy="8103"/>
          </a:xfrm>
          <a:prstGeom prst="line">
            <a:avLst/>
          </a:prstGeom>
          <a:ln cap="flat" w="114300">
            <a:solidFill>
              <a:srgbClr val="EB4A52"/>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DAGsT5vIclU</dc:identifier>
  <dcterms:modified xsi:type="dcterms:W3CDTF">2011-08-01T06:04:30Z</dcterms:modified>
  <cp:revision>1</cp:revision>
  <dc:title>Copia de Proyecto EDA</dc:title>
</cp:coreProperties>
</file>